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69" r:id="rId4"/>
    <p:sldId id="270" r:id="rId5"/>
    <p:sldId id="272" r:id="rId6"/>
    <p:sldId id="265" r:id="rId7"/>
    <p:sldId id="262" r:id="rId8"/>
    <p:sldId id="266" r:id="rId9"/>
    <p:sldId id="256" r:id="rId10"/>
    <p:sldId id="271" r:id="rId11"/>
    <p:sldId id="278" r:id="rId12"/>
    <p:sldId id="283" r:id="rId13"/>
    <p:sldId id="284" r:id="rId14"/>
    <p:sldId id="267" r:id="rId15"/>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6FF"/>
    <a:srgbClr val="3366FF"/>
    <a:srgbClr val="FF00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61" autoAdjust="0"/>
    <p:restoredTop sz="94660"/>
  </p:normalViewPr>
  <p:slideViewPr>
    <p:cSldViewPr snapToGrid="0">
      <p:cViewPr varScale="1">
        <p:scale>
          <a:sx n="88" d="100"/>
          <a:sy n="88" d="100"/>
        </p:scale>
        <p:origin x="74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0F6CAFB-5735-4342-A2EE-01A27458C063}" type="datetimeFigureOut">
              <a:rPr kumimoji="1" lang="ja-JP" altLang="en-US" smtClean="0"/>
              <a:t>2022/2/22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6461B45-A33E-4A38-A42A-0964CB8C9557}" type="slidenum">
              <a:rPr kumimoji="1" lang="ja-JP" altLang="en-US" smtClean="0"/>
              <a:t>‹#›</a:t>
            </a:fld>
            <a:endParaRPr kumimoji="1" lang="ja-JP" altLang="en-US"/>
          </a:p>
        </p:txBody>
      </p:sp>
    </p:spTree>
    <p:extLst>
      <p:ext uri="{BB962C8B-B14F-4D97-AF65-F5344CB8AC3E}">
        <p14:creationId xmlns:p14="http://schemas.microsoft.com/office/powerpoint/2010/main" val="4237664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0F6CAFB-5735-4342-A2EE-01A27458C063}" type="datetimeFigureOut">
              <a:rPr kumimoji="1" lang="ja-JP" altLang="en-US" smtClean="0"/>
              <a:t>2022/2/22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6461B45-A33E-4A38-A42A-0964CB8C9557}" type="slidenum">
              <a:rPr kumimoji="1" lang="ja-JP" altLang="en-US" smtClean="0"/>
              <a:t>‹#›</a:t>
            </a:fld>
            <a:endParaRPr kumimoji="1" lang="ja-JP" altLang="en-US"/>
          </a:p>
        </p:txBody>
      </p:sp>
    </p:spTree>
    <p:extLst>
      <p:ext uri="{BB962C8B-B14F-4D97-AF65-F5344CB8AC3E}">
        <p14:creationId xmlns:p14="http://schemas.microsoft.com/office/powerpoint/2010/main" val="2241964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0F6CAFB-5735-4342-A2EE-01A27458C063}" type="datetimeFigureOut">
              <a:rPr kumimoji="1" lang="ja-JP" altLang="en-US" smtClean="0"/>
              <a:t>2022/2/22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6461B45-A33E-4A38-A42A-0964CB8C9557}" type="slidenum">
              <a:rPr kumimoji="1" lang="ja-JP" altLang="en-US" smtClean="0"/>
              <a:t>‹#›</a:t>
            </a:fld>
            <a:endParaRPr kumimoji="1" lang="ja-JP" altLang="en-US"/>
          </a:p>
        </p:txBody>
      </p:sp>
    </p:spTree>
    <p:extLst>
      <p:ext uri="{BB962C8B-B14F-4D97-AF65-F5344CB8AC3E}">
        <p14:creationId xmlns:p14="http://schemas.microsoft.com/office/powerpoint/2010/main" val="918213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0F6CAFB-5735-4342-A2EE-01A27458C063}" type="datetimeFigureOut">
              <a:rPr kumimoji="1" lang="ja-JP" altLang="en-US" smtClean="0"/>
              <a:t>2022/2/22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6461B45-A33E-4A38-A42A-0964CB8C9557}" type="slidenum">
              <a:rPr kumimoji="1" lang="ja-JP" altLang="en-US" smtClean="0"/>
              <a:t>‹#›</a:t>
            </a:fld>
            <a:endParaRPr kumimoji="1" lang="ja-JP" altLang="en-US"/>
          </a:p>
        </p:txBody>
      </p:sp>
    </p:spTree>
    <p:extLst>
      <p:ext uri="{BB962C8B-B14F-4D97-AF65-F5344CB8AC3E}">
        <p14:creationId xmlns:p14="http://schemas.microsoft.com/office/powerpoint/2010/main" val="2464567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0F6CAFB-5735-4342-A2EE-01A27458C063}" type="datetimeFigureOut">
              <a:rPr kumimoji="1" lang="ja-JP" altLang="en-US" smtClean="0"/>
              <a:t>2022/2/22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6461B45-A33E-4A38-A42A-0964CB8C9557}" type="slidenum">
              <a:rPr kumimoji="1" lang="ja-JP" altLang="en-US" smtClean="0"/>
              <a:t>‹#›</a:t>
            </a:fld>
            <a:endParaRPr kumimoji="1" lang="ja-JP" altLang="en-US"/>
          </a:p>
        </p:txBody>
      </p:sp>
    </p:spTree>
    <p:extLst>
      <p:ext uri="{BB962C8B-B14F-4D97-AF65-F5344CB8AC3E}">
        <p14:creationId xmlns:p14="http://schemas.microsoft.com/office/powerpoint/2010/main" val="164840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0F6CAFB-5735-4342-A2EE-01A27458C063}" type="datetimeFigureOut">
              <a:rPr kumimoji="1" lang="ja-JP" altLang="en-US" smtClean="0"/>
              <a:t>2022/2/22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6461B45-A33E-4A38-A42A-0964CB8C9557}" type="slidenum">
              <a:rPr kumimoji="1" lang="ja-JP" altLang="en-US" smtClean="0"/>
              <a:t>‹#›</a:t>
            </a:fld>
            <a:endParaRPr kumimoji="1" lang="ja-JP" altLang="en-US"/>
          </a:p>
        </p:txBody>
      </p:sp>
    </p:spTree>
    <p:extLst>
      <p:ext uri="{BB962C8B-B14F-4D97-AF65-F5344CB8AC3E}">
        <p14:creationId xmlns:p14="http://schemas.microsoft.com/office/powerpoint/2010/main" val="113357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0F6CAFB-5735-4342-A2EE-01A27458C063}" type="datetimeFigureOut">
              <a:rPr kumimoji="1" lang="ja-JP" altLang="en-US" smtClean="0"/>
              <a:t>2022/2/22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6461B45-A33E-4A38-A42A-0964CB8C9557}" type="slidenum">
              <a:rPr kumimoji="1" lang="ja-JP" altLang="en-US" smtClean="0"/>
              <a:t>‹#›</a:t>
            </a:fld>
            <a:endParaRPr kumimoji="1" lang="ja-JP" altLang="en-US"/>
          </a:p>
        </p:txBody>
      </p:sp>
    </p:spTree>
    <p:extLst>
      <p:ext uri="{BB962C8B-B14F-4D97-AF65-F5344CB8AC3E}">
        <p14:creationId xmlns:p14="http://schemas.microsoft.com/office/powerpoint/2010/main" val="3571829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0F6CAFB-5735-4342-A2EE-01A27458C063}" type="datetimeFigureOut">
              <a:rPr kumimoji="1" lang="ja-JP" altLang="en-US" smtClean="0"/>
              <a:t>2022/2/22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6461B45-A33E-4A38-A42A-0964CB8C9557}" type="slidenum">
              <a:rPr kumimoji="1" lang="ja-JP" altLang="en-US" smtClean="0"/>
              <a:t>‹#›</a:t>
            </a:fld>
            <a:endParaRPr kumimoji="1" lang="ja-JP" altLang="en-US"/>
          </a:p>
        </p:txBody>
      </p:sp>
    </p:spTree>
    <p:extLst>
      <p:ext uri="{BB962C8B-B14F-4D97-AF65-F5344CB8AC3E}">
        <p14:creationId xmlns:p14="http://schemas.microsoft.com/office/powerpoint/2010/main" val="349826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0F6CAFB-5735-4342-A2EE-01A27458C063}" type="datetimeFigureOut">
              <a:rPr kumimoji="1" lang="ja-JP" altLang="en-US" smtClean="0"/>
              <a:t>2022/2/22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6461B45-A33E-4A38-A42A-0964CB8C9557}" type="slidenum">
              <a:rPr kumimoji="1" lang="ja-JP" altLang="en-US" smtClean="0"/>
              <a:t>‹#›</a:t>
            </a:fld>
            <a:endParaRPr kumimoji="1" lang="ja-JP" altLang="en-US"/>
          </a:p>
        </p:txBody>
      </p:sp>
    </p:spTree>
    <p:extLst>
      <p:ext uri="{BB962C8B-B14F-4D97-AF65-F5344CB8AC3E}">
        <p14:creationId xmlns:p14="http://schemas.microsoft.com/office/powerpoint/2010/main" val="94235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0F6CAFB-5735-4342-A2EE-01A27458C063}" type="datetimeFigureOut">
              <a:rPr kumimoji="1" lang="ja-JP" altLang="en-US" smtClean="0"/>
              <a:t>2022/2/22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6461B45-A33E-4A38-A42A-0964CB8C9557}" type="slidenum">
              <a:rPr kumimoji="1" lang="ja-JP" altLang="en-US" smtClean="0"/>
              <a:t>‹#›</a:t>
            </a:fld>
            <a:endParaRPr kumimoji="1" lang="ja-JP" altLang="en-US"/>
          </a:p>
        </p:txBody>
      </p:sp>
    </p:spTree>
    <p:extLst>
      <p:ext uri="{BB962C8B-B14F-4D97-AF65-F5344CB8AC3E}">
        <p14:creationId xmlns:p14="http://schemas.microsoft.com/office/powerpoint/2010/main" val="3037589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0F6CAFB-5735-4342-A2EE-01A27458C063}" type="datetimeFigureOut">
              <a:rPr kumimoji="1" lang="ja-JP" altLang="en-US" smtClean="0"/>
              <a:t>2022/2/22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6461B45-A33E-4A38-A42A-0964CB8C9557}" type="slidenum">
              <a:rPr kumimoji="1" lang="ja-JP" altLang="en-US" smtClean="0"/>
              <a:t>‹#›</a:t>
            </a:fld>
            <a:endParaRPr kumimoji="1" lang="ja-JP" altLang="en-US"/>
          </a:p>
        </p:txBody>
      </p:sp>
    </p:spTree>
    <p:extLst>
      <p:ext uri="{BB962C8B-B14F-4D97-AF65-F5344CB8AC3E}">
        <p14:creationId xmlns:p14="http://schemas.microsoft.com/office/powerpoint/2010/main" val="1117493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6CAFB-5735-4342-A2EE-01A27458C063}" type="datetimeFigureOut">
              <a:rPr kumimoji="1" lang="ja-JP" altLang="en-US" smtClean="0"/>
              <a:t>2022/2/22</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461B45-A33E-4A38-A42A-0964CB8C9557}" type="slidenum">
              <a:rPr kumimoji="1" lang="ja-JP" altLang="en-US" smtClean="0"/>
              <a:t>‹#›</a:t>
            </a:fld>
            <a:endParaRPr kumimoji="1" lang="ja-JP" altLang="en-US"/>
          </a:p>
        </p:txBody>
      </p:sp>
    </p:spTree>
    <p:extLst>
      <p:ext uri="{BB962C8B-B14F-4D97-AF65-F5344CB8AC3E}">
        <p14:creationId xmlns:p14="http://schemas.microsoft.com/office/powerpoint/2010/main" val="551360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51017" y="3040369"/>
            <a:ext cx="8194765"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kumimoji="1" lang="ja-JP" altLang="en-US" sz="2400" b="1" dirty="0" smtClean="0">
                <a:latin typeface="メイリオ" panose="020B0604030504040204" pitchFamily="50" charset="-128"/>
                <a:ea typeface="メイリオ" panose="020B0604030504040204" pitchFamily="50" charset="-128"/>
              </a:rPr>
              <a:t>要件定義の担当コンテンツと、リニューアルの狙いや目的</a:t>
            </a:r>
            <a:endParaRPr kumimoji="1" lang="ja-JP" altLang="en-US" sz="2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29119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57591" y="70747"/>
            <a:ext cx="8653986"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en-US" altLang="ja-JP" sz="1600" b="1" dirty="0" smtClean="0">
                <a:latin typeface="メイリオ" panose="020B0604030504040204" pitchFamily="50" charset="-128"/>
                <a:ea typeface="メイリオ" panose="020B0604030504040204" pitchFamily="50" charset="-128"/>
              </a:rPr>
              <a:t>【</a:t>
            </a:r>
            <a:r>
              <a:rPr kumimoji="1" lang="ja-JP" altLang="en-US" sz="1600" b="1" dirty="0" smtClean="0">
                <a:latin typeface="メイリオ" panose="020B0604030504040204" pitchFamily="50" charset="-128"/>
                <a:ea typeface="メイリオ" panose="020B0604030504040204" pitchFamily="50" charset="-128"/>
              </a:rPr>
              <a:t>マーケ</a:t>
            </a:r>
            <a:r>
              <a:rPr kumimoji="1" lang="en-US" altLang="ja-JP" sz="1600" b="1" dirty="0" smtClean="0">
                <a:latin typeface="メイリオ" panose="020B0604030504040204" pitchFamily="50" charset="-128"/>
                <a:ea typeface="メイリオ" panose="020B0604030504040204" pitchFamily="50" charset="-128"/>
              </a:rPr>
              <a:t>】</a:t>
            </a:r>
            <a:r>
              <a:rPr kumimoji="1" lang="ja-JP" altLang="en-US" sz="1600" b="1" dirty="0" smtClean="0">
                <a:latin typeface="メイリオ" panose="020B0604030504040204" pitchFamily="50" charset="-128"/>
                <a:ea typeface="メイリオ" panose="020B0604030504040204" pitchFamily="50" charset="-128"/>
              </a:rPr>
              <a:t>各プロパティの要件定義の概要</a:t>
            </a:r>
            <a:r>
              <a:rPr kumimoji="1" lang="en-US" altLang="ja-JP" sz="1600" b="1" dirty="0" smtClean="0">
                <a:latin typeface="メイリオ" panose="020B0604030504040204" pitchFamily="50" charset="-128"/>
                <a:ea typeface="メイリオ" panose="020B0604030504040204" pitchFamily="50" charset="-128"/>
              </a:rPr>
              <a:t>_</a:t>
            </a:r>
            <a:r>
              <a:rPr kumimoji="1" lang="ja-JP" altLang="en-US" sz="1600" b="1" dirty="0" smtClean="0">
                <a:latin typeface="メイリオ" panose="020B0604030504040204" pitchFamily="50" charset="-128"/>
                <a:ea typeface="メイリオ" panose="020B0604030504040204" pitchFamily="50" charset="-128"/>
              </a:rPr>
              <a:t>暫定スケジュール</a:t>
            </a:r>
            <a:endParaRPr kumimoji="1" lang="ja-JP" altLang="en-US" sz="1600" b="1" dirty="0">
              <a:latin typeface="メイリオ" panose="020B0604030504040204" pitchFamily="50" charset="-128"/>
              <a:ea typeface="メイリオ" panose="020B0604030504040204" pitchFamily="50" charset="-128"/>
            </a:endParaRPr>
          </a:p>
        </p:txBody>
      </p:sp>
      <p:cxnSp>
        <p:nvCxnSpPr>
          <p:cNvPr id="3" name="直線コネクタ 2"/>
          <p:cNvCxnSpPr/>
          <p:nvPr/>
        </p:nvCxnSpPr>
        <p:spPr>
          <a:xfrm>
            <a:off x="139337" y="409301"/>
            <a:ext cx="1187849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39337" y="409301"/>
            <a:ext cx="1187849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0" name="表 19"/>
          <p:cNvGraphicFramePr>
            <a:graphicFrameLocks noGrp="1"/>
          </p:cNvGraphicFramePr>
          <p:nvPr>
            <p:extLst>
              <p:ext uri="{D42A27DB-BD31-4B8C-83A1-F6EECF244321}">
                <p14:modId xmlns:p14="http://schemas.microsoft.com/office/powerpoint/2010/main" val="2843580544"/>
              </p:ext>
            </p:extLst>
          </p:nvPr>
        </p:nvGraphicFramePr>
        <p:xfrm>
          <a:off x="139338" y="719666"/>
          <a:ext cx="11676144" cy="571957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645000">
                  <a:extLst>
                    <a:ext uri="{9D8B030D-6E8A-4147-A177-3AD203B41FA5}">
                      <a16:colId xmlns:a16="http://schemas.microsoft.com/office/drawing/2014/main" val="571059123"/>
                    </a:ext>
                  </a:extLst>
                </a:gridCol>
                <a:gridCol w="3962038">
                  <a:extLst>
                    <a:ext uri="{9D8B030D-6E8A-4147-A177-3AD203B41FA5}">
                      <a16:colId xmlns:a16="http://schemas.microsoft.com/office/drawing/2014/main" val="4139832294"/>
                    </a:ext>
                  </a:extLst>
                </a:gridCol>
                <a:gridCol w="824753">
                  <a:extLst>
                    <a:ext uri="{9D8B030D-6E8A-4147-A177-3AD203B41FA5}">
                      <a16:colId xmlns:a16="http://schemas.microsoft.com/office/drawing/2014/main" val="1500872561"/>
                    </a:ext>
                  </a:extLst>
                </a:gridCol>
                <a:gridCol w="878542">
                  <a:extLst>
                    <a:ext uri="{9D8B030D-6E8A-4147-A177-3AD203B41FA5}">
                      <a16:colId xmlns:a16="http://schemas.microsoft.com/office/drawing/2014/main" val="3568124163"/>
                    </a:ext>
                  </a:extLst>
                </a:gridCol>
                <a:gridCol w="779929">
                  <a:extLst>
                    <a:ext uri="{9D8B030D-6E8A-4147-A177-3AD203B41FA5}">
                      <a16:colId xmlns:a16="http://schemas.microsoft.com/office/drawing/2014/main" val="1392538079"/>
                    </a:ext>
                  </a:extLst>
                </a:gridCol>
                <a:gridCol w="699247">
                  <a:extLst>
                    <a:ext uri="{9D8B030D-6E8A-4147-A177-3AD203B41FA5}">
                      <a16:colId xmlns:a16="http://schemas.microsoft.com/office/drawing/2014/main" val="2617246286"/>
                    </a:ext>
                  </a:extLst>
                </a:gridCol>
                <a:gridCol w="654424">
                  <a:extLst>
                    <a:ext uri="{9D8B030D-6E8A-4147-A177-3AD203B41FA5}">
                      <a16:colId xmlns:a16="http://schemas.microsoft.com/office/drawing/2014/main" val="3941803501"/>
                    </a:ext>
                  </a:extLst>
                </a:gridCol>
                <a:gridCol w="591670">
                  <a:extLst>
                    <a:ext uri="{9D8B030D-6E8A-4147-A177-3AD203B41FA5}">
                      <a16:colId xmlns:a16="http://schemas.microsoft.com/office/drawing/2014/main" val="3285544867"/>
                    </a:ext>
                  </a:extLst>
                </a:gridCol>
                <a:gridCol w="824753">
                  <a:extLst>
                    <a:ext uri="{9D8B030D-6E8A-4147-A177-3AD203B41FA5}">
                      <a16:colId xmlns:a16="http://schemas.microsoft.com/office/drawing/2014/main" val="1557034526"/>
                    </a:ext>
                  </a:extLst>
                </a:gridCol>
                <a:gridCol w="815788">
                  <a:extLst>
                    <a:ext uri="{9D8B030D-6E8A-4147-A177-3AD203B41FA5}">
                      <a16:colId xmlns:a16="http://schemas.microsoft.com/office/drawing/2014/main" val="2844072461"/>
                    </a:ext>
                  </a:extLst>
                </a:gridCol>
              </a:tblGrid>
              <a:tr h="519961">
                <a:tc>
                  <a:txBody>
                    <a:bodyPr/>
                    <a:lstStyle/>
                    <a:p>
                      <a:pPr algn="ctr"/>
                      <a:r>
                        <a:rPr kumimoji="1" lang="ja-JP" altLang="en-US" dirty="0" smtClean="0">
                          <a:latin typeface="メイリオ" panose="020B0604030504040204" pitchFamily="50" charset="-128"/>
                          <a:ea typeface="メイリオ" panose="020B0604030504040204" pitchFamily="50" charset="-128"/>
                        </a:rPr>
                        <a:t>フェーズ</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dirty="0" smtClean="0">
                          <a:latin typeface="メイリオ" panose="020B0604030504040204" pitchFamily="50" charset="-128"/>
                          <a:ea typeface="メイリオ" panose="020B0604030504040204" pitchFamily="50" charset="-128"/>
                        </a:rPr>
                        <a:t>項目</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dirty="0" smtClean="0">
                          <a:latin typeface="メイリオ" panose="020B0604030504040204" pitchFamily="50" charset="-128"/>
                          <a:ea typeface="メイリオ" panose="020B0604030504040204" pitchFamily="50" charset="-128"/>
                        </a:rPr>
                        <a:t>2</a:t>
                      </a:r>
                      <a:r>
                        <a:rPr kumimoji="1" lang="ja-JP" altLang="en-US" dirty="0" smtClean="0">
                          <a:latin typeface="メイリオ" panose="020B0604030504040204" pitchFamily="50" charset="-128"/>
                          <a:ea typeface="メイリオ" panose="020B0604030504040204" pitchFamily="50" charset="-128"/>
                        </a:rPr>
                        <a:t>月</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dirty="0" smtClean="0">
                          <a:latin typeface="メイリオ" panose="020B0604030504040204" pitchFamily="50" charset="-128"/>
                          <a:ea typeface="メイリオ" panose="020B0604030504040204" pitchFamily="50" charset="-128"/>
                        </a:rPr>
                        <a:t>3</a:t>
                      </a:r>
                      <a:r>
                        <a:rPr kumimoji="1" lang="ja-JP" altLang="en-US" dirty="0" smtClean="0">
                          <a:latin typeface="メイリオ" panose="020B0604030504040204" pitchFamily="50" charset="-128"/>
                          <a:ea typeface="メイリオ" panose="020B0604030504040204" pitchFamily="50" charset="-128"/>
                        </a:rPr>
                        <a:t>月</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dirty="0" smtClean="0">
                          <a:latin typeface="メイリオ" panose="020B0604030504040204" pitchFamily="50" charset="-128"/>
                          <a:ea typeface="メイリオ" panose="020B0604030504040204" pitchFamily="50" charset="-128"/>
                        </a:rPr>
                        <a:t>4</a:t>
                      </a:r>
                      <a:r>
                        <a:rPr kumimoji="1" lang="ja-JP" altLang="en-US" dirty="0" smtClean="0">
                          <a:latin typeface="メイリオ" panose="020B0604030504040204" pitchFamily="50" charset="-128"/>
                          <a:ea typeface="メイリオ" panose="020B0604030504040204" pitchFamily="50" charset="-128"/>
                        </a:rPr>
                        <a:t>月</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dirty="0" smtClean="0">
                          <a:latin typeface="メイリオ" panose="020B0604030504040204" pitchFamily="50" charset="-128"/>
                          <a:ea typeface="メイリオ" panose="020B0604030504040204" pitchFamily="50" charset="-128"/>
                        </a:rPr>
                        <a:t>5</a:t>
                      </a:r>
                      <a:r>
                        <a:rPr kumimoji="1" lang="ja-JP" altLang="en-US" dirty="0" smtClean="0">
                          <a:latin typeface="メイリオ" panose="020B0604030504040204" pitchFamily="50" charset="-128"/>
                          <a:ea typeface="メイリオ" panose="020B0604030504040204" pitchFamily="50" charset="-128"/>
                        </a:rPr>
                        <a:t>月</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dirty="0" smtClean="0">
                          <a:latin typeface="メイリオ" panose="020B0604030504040204" pitchFamily="50" charset="-128"/>
                          <a:ea typeface="メイリオ" panose="020B0604030504040204" pitchFamily="50" charset="-128"/>
                        </a:rPr>
                        <a:t>6</a:t>
                      </a:r>
                      <a:r>
                        <a:rPr kumimoji="1" lang="ja-JP" altLang="en-US" dirty="0" smtClean="0">
                          <a:latin typeface="メイリオ" panose="020B0604030504040204" pitchFamily="50" charset="-128"/>
                          <a:ea typeface="メイリオ" panose="020B0604030504040204" pitchFamily="50" charset="-128"/>
                        </a:rPr>
                        <a:t>月</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dirty="0" smtClean="0">
                          <a:latin typeface="メイリオ" panose="020B0604030504040204" pitchFamily="50" charset="-128"/>
                          <a:ea typeface="メイリオ" panose="020B0604030504040204" pitchFamily="50" charset="-128"/>
                        </a:rPr>
                        <a:t>7</a:t>
                      </a:r>
                      <a:r>
                        <a:rPr kumimoji="1" lang="ja-JP" altLang="en-US" dirty="0" smtClean="0">
                          <a:latin typeface="メイリオ" panose="020B0604030504040204" pitchFamily="50" charset="-128"/>
                          <a:ea typeface="メイリオ" panose="020B0604030504040204" pitchFamily="50" charset="-128"/>
                        </a:rPr>
                        <a:t>月</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dirty="0" smtClean="0">
                          <a:latin typeface="メイリオ" panose="020B0604030504040204" pitchFamily="50" charset="-128"/>
                          <a:ea typeface="メイリオ" panose="020B0604030504040204" pitchFamily="50" charset="-128"/>
                        </a:rPr>
                        <a:t>8</a:t>
                      </a:r>
                      <a:r>
                        <a:rPr kumimoji="1" lang="ja-JP" altLang="en-US" dirty="0" smtClean="0">
                          <a:latin typeface="メイリオ" panose="020B0604030504040204" pitchFamily="50" charset="-128"/>
                          <a:ea typeface="メイリオ" panose="020B0604030504040204" pitchFamily="50" charset="-128"/>
                        </a:rPr>
                        <a:t>月</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dirty="0" smtClean="0">
                          <a:latin typeface="メイリオ" panose="020B0604030504040204" pitchFamily="50" charset="-128"/>
                          <a:ea typeface="メイリオ" panose="020B0604030504040204" pitchFamily="50" charset="-128"/>
                        </a:rPr>
                        <a:t>9</a:t>
                      </a:r>
                      <a:r>
                        <a:rPr kumimoji="1" lang="ja-JP" altLang="en-US" dirty="0" smtClean="0">
                          <a:latin typeface="メイリオ" panose="020B0604030504040204" pitchFamily="50" charset="-128"/>
                          <a:ea typeface="メイリオ" panose="020B0604030504040204" pitchFamily="50" charset="-128"/>
                        </a:rPr>
                        <a:t>月</a:t>
                      </a:r>
                      <a:endParaRPr kumimoji="1" lang="ja-JP" altLang="en-US"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642558083"/>
                  </a:ext>
                </a:extLst>
              </a:tr>
              <a:tr h="519961">
                <a:tc>
                  <a:txBody>
                    <a:bodyPr/>
                    <a:lstStyle/>
                    <a:p>
                      <a:pPr algn="ctr"/>
                      <a:r>
                        <a:rPr kumimoji="1" lang="en-US" altLang="ja-JP" sz="1800" dirty="0" smtClean="0">
                          <a:latin typeface="メイリオ" panose="020B0604030504040204" pitchFamily="50" charset="-128"/>
                          <a:ea typeface="メイリオ" panose="020B0604030504040204" pitchFamily="50" charset="-128"/>
                        </a:rPr>
                        <a:t>-</a:t>
                      </a:r>
                      <a:endParaRPr kumimoji="1" lang="ja-JP" altLang="en-US" sz="18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800" dirty="0" smtClean="0">
                          <a:latin typeface="メイリオ" panose="020B0604030504040204" pitchFamily="50" charset="-128"/>
                          <a:ea typeface="メイリオ" panose="020B0604030504040204" pitchFamily="50" charset="-128"/>
                        </a:rPr>
                        <a:t>契約</a:t>
                      </a:r>
                      <a:endParaRPr kumimoji="1" lang="ja-JP" altLang="en-US" sz="1800"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387838623"/>
                  </a:ext>
                </a:extLst>
              </a:tr>
              <a:tr h="519961">
                <a:tc>
                  <a:txBody>
                    <a:bodyPr/>
                    <a:lstStyle/>
                    <a:p>
                      <a:pPr algn="ctr"/>
                      <a:r>
                        <a:rPr kumimoji="1" lang="en-US" altLang="ja-JP" sz="1800" dirty="0" smtClean="0">
                          <a:latin typeface="メイリオ" panose="020B0604030504040204" pitchFamily="50" charset="-128"/>
                          <a:ea typeface="メイリオ" panose="020B0604030504040204" pitchFamily="50" charset="-128"/>
                        </a:rPr>
                        <a:t>-</a:t>
                      </a:r>
                      <a:endParaRPr kumimoji="1" lang="ja-JP" altLang="en-US" sz="18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800" dirty="0" smtClean="0">
                          <a:latin typeface="メイリオ" panose="020B0604030504040204" pitchFamily="50" charset="-128"/>
                          <a:ea typeface="メイリオ" panose="020B0604030504040204" pitchFamily="50" charset="-128"/>
                        </a:rPr>
                        <a:t>設計</a:t>
                      </a:r>
                      <a:endParaRPr kumimoji="1" lang="ja-JP" altLang="en-US" sz="1800"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en-US" altLang="ja-JP" dirty="0" smtClean="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4095979183"/>
                  </a:ext>
                </a:extLst>
              </a:tr>
              <a:tr h="519961">
                <a:tc>
                  <a:txBody>
                    <a:bodyPr/>
                    <a:lstStyle/>
                    <a:p>
                      <a:pPr algn="ctr"/>
                      <a:r>
                        <a:rPr kumimoji="1" lang="en-US" altLang="ja-JP" sz="1800" dirty="0" smtClean="0">
                          <a:latin typeface="メイリオ" panose="020B0604030504040204" pitchFamily="50" charset="-128"/>
                          <a:ea typeface="メイリオ" panose="020B0604030504040204" pitchFamily="50" charset="-128"/>
                        </a:rPr>
                        <a:t>-</a:t>
                      </a:r>
                      <a:endParaRPr kumimoji="1" lang="ja-JP" altLang="en-US" sz="18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800" dirty="0" smtClean="0">
                          <a:latin typeface="メイリオ" panose="020B0604030504040204" pitchFamily="50" charset="-128"/>
                          <a:ea typeface="メイリオ" panose="020B0604030504040204" pitchFamily="50" charset="-128"/>
                        </a:rPr>
                        <a:t>サーバ構築</a:t>
                      </a:r>
                      <a:endParaRPr kumimoji="1" lang="ja-JP" altLang="en-US" sz="1800" dirty="0">
                        <a:latin typeface="メイリオ" panose="020B0604030504040204" pitchFamily="50" charset="-128"/>
                        <a:ea typeface="メイリオ"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smtClean="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770982077"/>
                  </a:ext>
                </a:extLst>
              </a:tr>
              <a:tr h="5199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latin typeface="メイリオ" panose="020B0604030504040204" pitchFamily="50" charset="-128"/>
                          <a:ea typeface="メイリオ" panose="020B0604030504040204" pitchFamily="50" charset="-128"/>
                        </a:rPr>
                        <a:t>1st</a:t>
                      </a:r>
                      <a:endParaRPr kumimoji="1" lang="ja-JP" altLang="en-US" sz="1800" dirty="0" smtClean="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800" dirty="0" smtClean="0">
                          <a:latin typeface="メイリオ" panose="020B0604030504040204" pitchFamily="50" charset="-128"/>
                          <a:ea typeface="メイリオ" panose="020B0604030504040204" pitchFamily="50" charset="-128"/>
                        </a:rPr>
                        <a:t>ブランド・店舗ページ構築</a:t>
                      </a:r>
                      <a:endParaRPr kumimoji="1" lang="ja-JP" altLang="en-US" sz="1800"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765472166"/>
                  </a:ext>
                </a:extLst>
              </a:tr>
              <a:tr h="519961">
                <a:tc>
                  <a:txBody>
                    <a:bodyPr/>
                    <a:lstStyle/>
                    <a:p>
                      <a:pPr algn="ctr"/>
                      <a:r>
                        <a:rPr kumimoji="1" lang="en-US" altLang="ja-JP" sz="1800" dirty="0" smtClean="0">
                          <a:latin typeface="メイリオ" panose="020B0604030504040204" pitchFamily="50" charset="-128"/>
                          <a:ea typeface="メイリオ" panose="020B0604030504040204" pitchFamily="50" charset="-128"/>
                        </a:rPr>
                        <a:t>1st</a:t>
                      </a:r>
                      <a:endParaRPr kumimoji="1" lang="ja-JP" altLang="en-US" sz="18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800" dirty="0" smtClean="0">
                          <a:latin typeface="メイリオ" panose="020B0604030504040204" pitchFamily="50" charset="-128"/>
                          <a:ea typeface="メイリオ" panose="020B0604030504040204" pitchFamily="50" charset="-128"/>
                        </a:rPr>
                        <a:t>1st</a:t>
                      </a:r>
                      <a:r>
                        <a:rPr kumimoji="1" lang="ja-JP" altLang="en-US" sz="1800" dirty="0" smtClean="0">
                          <a:latin typeface="メイリオ" panose="020B0604030504040204" pitchFamily="50" charset="-128"/>
                          <a:ea typeface="メイリオ" panose="020B0604030504040204" pitchFamily="50" charset="-128"/>
                        </a:rPr>
                        <a:t>フェーズリリース</a:t>
                      </a:r>
                      <a:endParaRPr kumimoji="1" lang="ja-JP" altLang="en-US" sz="1800"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sz="1000"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776294054"/>
                  </a:ext>
                </a:extLst>
              </a:tr>
              <a:tr h="519961">
                <a:tc>
                  <a:txBody>
                    <a:bodyPr/>
                    <a:lstStyle/>
                    <a:p>
                      <a:pPr algn="ctr"/>
                      <a:r>
                        <a:rPr kumimoji="1" lang="en-US" altLang="ja-JP" sz="1800" dirty="0" smtClean="0">
                          <a:latin typeface="メイリオ" panose="020B0604030504040204" pitchFamily="50" charset="-128"/>
                          <a:ea typeface="メイリオ" panose="020B0604030504040204" pitchFamily="50" charset="-128"/>
                        </a:rPr>
                        <a:t>2nd</a:t>
                      </a:r>
                      <a:endParaRPr kumimoji="1" lang="ja-JP" altLang="en-US" sz="18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800" dirty="0" smtClean="0">
                          <a:latin typeface="メイリオ" panose="020B0604030504040204" pitchFamily="50" charset="-128"/>
                          <a:ea typeface="メイリオ" panose="020B0604030504040204" pitchFamily="50" charset="-128"/>
                        </a:rPr>
                        <a:t>GMB</a:t>
                      </a:r>
                      <a:r>
                        <a:rPr kumimoji="1" lang="ja-JP" altLang="en-US" sz="1800" dirty="0" smtClean="0">
                          <a:latin typeface="メイリオ" panose="020B0604030504040204" pitchFamily="50" charset="-128"/>
                          <a:ea typeface="メイリオ" panose="020B0604030504040204" pitchFamily="50" charset="-128"/>
                        </a:rPr>
                        <a:t>連携構築</a:t>
                      </a:r>
                      <a:endParaRPr kumimoji="1" lang="ja-JP" altLang="en-US" sz="1800"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sz="1000"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527539885"/>
                  </a:ext>
                </a:extLst>
              </a:tr>
              <a:tr h="519961">
                <a:tc>
                  <a:txBody>
                    <a:bodyPr/>
                    <a:lstStyle/>
                    <a:p>
                      <a:pPr algn="ctr"/>
                      <a:r>
                        <a:rPr kumimoji="1" lang="en-US" altLang="ja-JP" sz="1800" dirty="0" smtClean="0">
                          <a:latin typeface="メイリオ" panose="020B0604030504040204" pitchFamily="50" charset="-128"/>
                          <a:ea typeface="メイリオ" panose="020B0604030504040204" pitchFamily="50" charset="-128"/>
                        </a:rPr>
                        <a:t>2nd</a:t>
                      </a:r>
                      <a:endParaRPr kumimoji="1" lang="ja-JP" altLang="en-US" sz="18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sz="1800" dirty="0" smtClean="0">
                          <a:latin typeface="メイリオ" panose="020B0604030504040204" pitchFamily="50" charset="-128"/>
                          <a:ea typeface="メイリオ" panose="020B0604030504040204" pitchFamily="50" charset="-128"/>
                        </a:rPr>
                        <a:t>CMS</a:t>
                      </a:r>
                      <a:r>
                        <a:rPr kumimoji="1" lang="ja-JP" altLang="en-US" sz="1800" dirty="0" smtClean="0">
                          <a:latin typeface="メイリオ" panose="020B0604030504040204" pitchFamily="50" charset="-128"/>
                          <a:ea typeface="メイリオ" panose="020B0604030504040204" pitchFamily="50" charset="-128"/>
                        </a:rPr>
                        <a:t>管理画面構築</a:t>
                      </a:r>
                      <a:endParaRPr kumimoji="1" lang="ja-JP" altLang="en-US" sz="1800"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840399784"/>
                  </a:ext>
                </a:extLst>
              </a:tr>
              <a:tr h="519961">
                <a:tc>
                  <a:txBody>
                    <a:bodyPr/>
                    <a:lstStyle/>
                    <a:p>
                      <a:pPr algn="ctr"/>
                      <a:r>
                        <a:rPr kumimoji="1" lang="en-US" altLang="ja-JP" sz="1800" dirty="0" smtClean="0">
                          <a:latin typeface="メイリオ" panose="020B0604030504040204" pitchFamily="50" charset="-128"/>
                          <a:ea typeface="メイリオ" panose="020B0604030504040204" pitchFamily="50" charset="-128"/>
                        </a:rPr>
                        <a:t>2nd</a:t>
                      </a:r>
                      <a:endParaRPr kumimoji="1" lang="ja-JP" altLang="en-US" sz="18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800" dirty="0" smtClean="0">
                          <a:latin typeface="メイリオ" panose="020B0604030504040204" pitchFamily="50" charset="-128"/>
                          <a:ea typeface="メイリオ" panose="020B0604030504040204" pitchFamily="50" charset="-128"/>
                        </a:rPr>
                        <a:t>レストランサーチ構築</a:t>
                      </a:r>
                      <a:endParaRPr kumimoji="1" lang="ja-JP" altLang="en-US" sz="1800"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603678339"/>
                  </a:ext>
                </a:extLst>
              </a:tr>
              <a:tr h="519961">
                <a:tc>
                  <a:txBody>
                    <a:bodyPr/>
                    <a:lstStyle/>
                    <a:p>
                      <a:pPr algn="ctr"/>
                      <a:r>
                        <a:rPr kumimoji="1" lang="en-US" altLang="ja-JP" sz="1800" dirty="0" smtClean="0">
                          <a:latin typeface="メイリオ" panose="020B0604030504040204" pitchFamily="50" charset="-128"/>
                          <a:ea typeface="メイリオ" panose="020B0604030504040204" pitchFamily="50" charset="-128"/>
                        </a:rPr>
                        <a:t>2nd</a:t>
                      </a:r>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1800" dirty="0" smtClean="0">
                          <a:latin typeface="メイリオ" panose="020B0604030504040204" pitchFamily="50" charset="-128"/>
                          <a:ea typeface="メイリオ" panose="020B0604030504040204" pitchFamily="50" charset="-128"/>
                        </a:rPr>
                        <a:t>CSV</a:t>
                      </a:r>
                      <a:r>
                        <a:rPr kumimoji="1" lang="ja-JP" altLang="en-US" sz="1800" dirty="0" smtClean="0">
                          <a:latin typeface="メイリオ" panose="020B0604030504040204" pitchFamily="50" charset="-128"/>
                          <a:ea typeface="メイリオ" panose="020B0604030504040204" pitchFamily="50" charset="-128"/>
                        </a:rPr>
                        <a:t>一括登録機能</a:t>
                      </a:r>
                      <a:endParaRPr kumimoji="1" lang="ja-JP" altLang="en-US" sz="1800"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sz="1000"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4080974530"/>
                  </a:ext>
                </a:extLst>
              </a:tr>
              <a:tr h="519961">
                <a:tc>
                  <a:txBody>
                    <a:bodyPr/>
                    <a:lstStyle/>
                    <a:p>
                      <a:pPr algn="ctr"/>
                      <a:r>
                        <a:rPr kumimoji="1" lang="en-US" altLang="ja-JP" sz="1800" dirty="0" smtClean="0">
                          <a:latin typeface="メイリオ" panose="020B0604030504040204" pitchFamily="50" charset="-128"/>
                          <a:ea typeface="メイリオ" panose="020B0604030504040204" pitchFamily="50" charset="-128"/>
                        </a:rPr>
                        <a:t>2nd</a:t>
                      </a:r>
                      <a:endParaRPr kumimoji="1" lang="ja-JP" altLang="en-US" sz="180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sz="1800" dirty="0" smtClean="0">
                          <a:latin typeface="メイリオ" panose="020B0604030504040204" pitchFamily="50" charset="-128"/>
                          <a:ea typeface="メイリオ" panose="020B0604030504040204" pitchFamily="50" charset="-128"/>
                        </a:rPr>
                        <a:t>2</a:t>
                      </a:r>
                      <a:r>
                        <a:rPr kumimoji="1" lang="en-US" altLang="ja-JP" sz="1800" baseline="30000" dirty="0" smtClean="0">
                          <a:latin typeface="メイリオ" panose="020B0604030504040204" pitchFamily="50" charset="-128"/>
                          <a:ea typeface="メイリオ" panose="020B0604030504040204" pitchFamily="50" charset="-128"/>
                        </a:rPr>
                        <a:t>nd</a:t>
                      </a:r>
                      <a:r>
                        <a:rPr kumimoji="1" lang="ja-JP" altLang="en-US" sz="1800" dirty="0" smtClean="0">
                          <a:latin typeface="メイリオ" panose="020B0604030504040204" pitchFamily="50" charset="-128"/>
                          <a:ea typeface="メイリオ" panose="020B0604030504040204" pitchFamily="50" charset="-128"/>
                        </a:rPr>
                        <a:t>フェーズリリース</a:t>
                      </a:r>
                      <a:endParaRPr kumimoji="1" lang="ja-JP" altLang="en-US" sz="1800" dirty="0">
                        <a:latin typeface="メイリオ" panose="020B0604030504040204" pitchFamily="50" charset="-128"/>
                        <a:ea typeface="メイリオ" panose="020B0604030504040204" pitchFamily="50" charset="-128"/>
                      </a:endParaRPr>
                    </a:p>
                  </a:txBody>
                  <a:tcPr anchor="ct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sz="1000"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endParaRPr kumimoji="1" lang="ja-JP" altLang="en-US"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168920676"/>
                  </a:ext>
                </a:extLst>
              </a:tr>
            </a:tbl>
          </a:graphicData>
        </a:graphic>
      </p:graphicFrame>
      <p:cxnSp>
        <p:nvCxnSpPr>
          <p:cNvPr id="5" name="直線コネクタ 4"/>
          <p:cNvCxnSpPr/>
          <p:nvPr/>
        </p:nvCxnSpPr>
        <p:spPr>
          <a:xfrm>
            <a:off x="5847807" y="1463296"/>
            <a:ext cx="385481" cy="0"/>
          </a:xfrm>
          <a:prstGeom prst="line">
            <a:avLst/>
          </a:prstGeom>
          <a:ln w="317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9090982" y="4609909"/>
            <a:ext cx="304030" cy="0"/>
          </a:xfrm>
          <a:prstGeom prst="line">
            <a:avLst/>
          </a:prstGeom>
          <a:ln w="317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6233288" y="2001179"/>
            <a:ext cx="777112" cy="0"/>
          </a:xfrm>
          <a:prstGeom prst="line">
            <a:avLst/>
          </a:prstGeom>
          <a:ln w="317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7210696" y="3085909"/>
            <a:ext cx="1039651" cy="0"/>
          </a:xfrm>
          <a:prstGeom prst="line">
            <a:avLst/>
          </a:prstGeom>
          <a:ln w="317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8364840" y="3578968"/>
            <a:ext cx="286101" cy="0"/>
          </a:xfrm>
          <a:prstGeom prst="line">
            <a:avLst/>
          </a:prstGeom>
          <a:ln w="317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8650941" y="4107885"/>
            <a:ext cx="360636" cy="0"/>
          </a:xfrm>
          <a:prstGeom prst="line">
            <a:avLst/>
          </a:prstGeom>
          <a:ln w="317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9395012" y="5120896"/>
            <a:ext cx="484094" cy="0"/>
          </a:xfrm>
          <a:prstGeom prst="line">
            <a:avLst/>
          </a:prstGeom>
          <a:ln w="317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9966705" y="5658778"/>
            <a:ext cx="277906" cy="0"/>
          </a:xfrm>
          <a:prstGeom prst="line">
            <a:avLst/>
          </a:prstGeom>
          <a:ln w="317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6717382" y="2503202"/>
            <a:ext cx="663388" cy="0"/>
          </a:xfrm>
          <a:prstGeom prst="line">
            <a:avLst/>
          </a:prstGeom>
          <a:ln w="3175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10188775" y="6142873"/>
            <a:ext cx="277906" cy="0"/>
          </a:xfrm>
          <a:prstGeom prst="line">
            <a:avLst/>
          </a:prstGeom>
          <a:ln w="31750">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331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51017" y="3040369"/>
            <a:ext cx="8194765"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kumimoji="1" lang="ja-JP" altLang="en-US" sz="2400" b="1" dirty="0" smtClean="0">
                <a:latin typeface="メイリオ" panose="020B0604030504040204" pitchFamily="50" charset="-128"/>
                <a:ea typeface="メイリオ" panose="020B0604030504040204" pitchFamily="50" charset="-128"/>
              </a:rPr>
              <a:t>想定する効果</a:t>
            </a:r>
            <a:endParaRPr kumimoji="1" lang="ja-JP" altLang="en-US" sz="2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52358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435428" y="649789"/>
            <a:ext cx="11451773" cy="17953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35428" y="2638580"/>
            <a:ext cx="11451773" cy="40060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627016" y="2945802"/>
            <a:ext cx="10911840" cy="780874"/>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7" name="正方形/長方形 6"/>
          <p:cNvSpPr/>
          <p:nvPr/>
        </p:nvSpPr>
        <p:spPr>
          <a:xfrm>
            <a:off x="627016" y="4848604"/>
            <a:ext cx="10911840" cy="1393422"/>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2" name="テキスト ボックス 1"/>
          <p:cNvSpPr txBox="1"/>
          <p:nvPr/>
        </p:nvSpPr>
        <p:spPr>
          <a:xfrm>
            <a:off x="139337" y="39969"/>
            <a:ext cx="2262158" cy="369332"/>
          </a:xfrm>
          <a:prstGeom prst="rect">
            <a:avLst/>
          </a:prstGeom>
          <a:noFill/>
        </p:spPr>
        <p:txBody>
          <a:bodyPr wrap="none" rtlCol="0">
            <a:spAutoFit/>
          </a:bodyPr>
          <a:lstStyle/>
          <a:p>
            <a:pPr algn="ctr"/>
            <a:r>
              <a:rPr lang="ja-JP" altLang="en-US" b="1" dirty="0" smtClean="0">
                <a:latin typeface="メイリオ" panose="020B0604030504040204" pitchFamily="50" charset="-128"/>
                <a:ea typeface="メイリオ" panose="020B0604030504040204" pitchFamily="50" charset="-128"/>
              </a:rPr>
              <a:t>コスト削減について</a:t>
            </a:r>
            <a:endParaRPr lang="ja-JP" altLang="en-US" b="1" dirty="0">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2433573" y="5287919"/>
            <a:ext cx="845103" cy="954107"/>
          </a:xfrm>
          <a:prstGeom prst="rect">
            <a:avLst/>
          </a:prstGeom>
          <a:noFill/>
        </p:spPr>
        <p:txBody>
          <a:bodyPr wrap="none" rtlCol="0">
            <a:spAutoFit/>
          </a:bodyPr>
          <a:lstStyle/>
          <a:p>
            <a:r>
              <a:rPr lang="en-US" altLang="ja-JP" sz="1400" dirty="0" smtClean="0">
                <a:latin typeface="メイリオ" panose="020B0604030504040204" pitchFamily="50" charset="-128"/>
                <a:ea typeface="メイリオ" panose="020B0604030504040204" pitchFamily="50" charset="-128"/>
              </a:rPr>
              <a:t>A</a:t>
            </a:r>
            <a:r>
              <a:rPr lang="ja-JP" altLang="en-US" sz="1400" dirty="0" smtClean="0">
                <a:latin typeface="メイリオ" panose="020B0604030504040204" pitchFamily="50" charset="-128"/>
                <a:ea typeface="メイリオ" panose="020B0604030504040204" pitchFamily="50" charset="-128"/>
              </a:rPr>
              <a:t>子会社</a:t>
            </a:r>
            <a:endParaRPr lang="en-US" altLang="ja-JP" sz="1400" dirty="0" smtClean="0">
              <a:latin typeface="メイリオ" panose="020B0604030504040204" pitchFamily="50" charset="-128"/>
              <a:ea typeface="メイリオ" panose="020B0604030504040204" pitchFamily="50" charset="-128"/>
            </a:endParaRPr>
          </a:p>
          <a:p>
            <a:r>
              <a:rPr lang="en-US" altLang="ja-JP" sz="1400" dirty="0" smtClean="0">
                <a:latin typeface="メイリオ" panose="020B0604030504040204" pitchFamily="50" charset="-128"/>
                <a:ea typeface="メイリオ" panose="020B0604030504040204" pitchFamily="50" charset="-128"/>
              </a:rPr>
              <a:t>SFP</a:t>
            </a:r>
            <a:endParaRPr lang="en-US" altLang="ja-JP" sz="1400" dirty="0">
              <a:latin typeface="メイリオ" panose="020B0604030504040204" pitchFamily="50" charset="-128"/>
              <a:ea typeface="メイリオ" panose="020B0604030504040204" pitchFamily="50" charset="-128"/>
            </a:endParaRPr>
          </a:p>
          <a:p>
            <a:r>
              <a:rPr lang="en-US" altLang="ja-JP" sz="1400" dirty="0" smtClean="0">
                <a:latin typeface="メイリオ" panose="020B0604030504040204" pitchFamily="50" charset="-128"/>
                <a:ea typeface="メイリオ" panose="020B0604030504040204" pitchFamily="50" charset="-128"/>
              </a:rPr>
              <a:t>KR</a:t>
            </a:r>
            <a:endParaRPr lang="en-US" altLang="ja-JP" sz="1400" dirty="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合計</a:t>
            </a:r>
            <a:endParaRPr lang="ja-JP" altLang="en-US" sz="14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5111693" y="5287919"/>
            <a:ext cx="1234633" cy="954107"/>
          </a:xfrm>
          <a:prstGeom prst="rect">
            <a:avLst/>
          </a:prstGeom>
          <a:noFill/>
        </p:spPr>
        <p:txBody>
          <a:bodyPr wrap="none" rtlCol="0">
            <a:spAutoFit/>
          </a:bodyPr>
          <a:lstStyle/>
          <a:p>
            <a:pPr algn="r"/>
            <a:r>
              <a:rPr lang="en-US" altLang="ja-JP" sz="1400" dirty="0">
                <a:latin typeface="メイリオ" panose="020B0604030504040204" pitchFamily="50" charset="-128"/>
                <a:ea typeface="メイリオ" panose="020B0604030504040204" pitchFamily="50" charset="-128"/>
              </a:rPr>
              <a:t>7,500</a:t>
            </a:r>
            <a:r>
              <a:rPr lang="ja-JP" altLang="en-US" sz="1400" dirty="0">
                <a:latin typeface="メイリオ" panose="020B0604030504040204" pitchFamily="50" charset="-128"/>
                <a:ea typeface="メイリオ" panose="020B0604030504040204" pitchFamily="50" charset="-128"/>
              </a:rPr>
              <a:t>万</a:t>
            </a:r>
            <a:endParaRPr lang="en-US" altLang="ja-JP" sz="1400" dirty="0">
              <a:latin typeface="メイリオ" panose="020B0604030504040204" pitchFamily="50" charset="-128"/>
              <a:ea typeface="メイリオ" panose="020B0604030504040204" pitchFamily="50" charset="-128"/>
            </a:endParaRPr>
          </a:p>
          <a:p>
            <a:pPr algn="r"/>
            <a:r>
              <a:rPr lang="en-US" altLang="ja-JP" sz="1400" dirty="0" smtClean="0">
                <a:latin typeface="メイリオ" panose="020B0604030504040204" pitchFamily="50" charset="-128"/>
                <a:ea typeface="メイリオ" panose="020B0604030504040204" pitchFamily="50" charset="-128"/>
              </a:rPr>
              <a:t>7,000</a:t>
            </a:r>
            <a:r>
              <a:rPr lang="ja-JP" altLang="en-US" sz="1400" dirty="0">
                <a:latin typeface="メイリオ" panose="020B0604030504040204" pitchFamily="50" charset="-128"/>
                <a:ea typeface="メイリオ" panose="020B0604030504040204" pitchFamily="50" charset="-128"/>
              </a:rPr>
              <a:t>万</a:t>
            </a:r>
            <a:endParaRPr lang="en-US" altLang="ja-JP" sz="1400" dirty="0">
              <a:latin typeface="メイリオ" panose="020B0604030504040204" pitchFamily="50" charset="-128"/>
              <a:ea typeface="メイリオ" panose="020B0604030504040204" pitchFamily="50" charset="-128"/>
            </a:endParaRPr>
          </a:p>
          <a:p>
            <a:pPr algn="r"/>
            <a:r>
              <a:rPr lang="en-US" altLang="ja-JP" sz="1400" dirty="0" smtClean="0">
                <a:latin typeface="メイリオ" panose="020B0604030504040204" pitchFamily="50" charset="-128"/>
                <a:ea typeface="メイリオ" panose="020B0604030504040204" pitchFamily="50" charset="-128"/>
              </a:rPr>
              <a:t>1,000</a:t>
            </a:r>
            <a:r>
              <a:rPr lang="ja-JP" altLang="en-US" sz="1400" dirty="0">
                <a:latin typeface="メイリオ" panose="020B0604030504040204" pitchFamily="50" charset="-128"/>
                <a:ea typeface="メイリオ" panose="020B0604030504040204" pitchFamily="50" charset="-128"/>
              </a:rPr>
              <a:t>万</a:t>
            </a:r>
            <a:endParaRPr lang="en-US" altLang="ja-JP" sz="1400" dirty="0">
              <a:latin typeface="メイリオ" panose="020B0604030504040204" pitchFamily="50" charset="-128"/>
              <a:ea typeface="メイリオ" panose="020B0604030504040204" pitchFamily="50" charset="-128"/>
            </a:endParaRPr>
          </a:p>
          <a:p>
            <a:pPr algn="r"/>
            <a:r>
              <a:rPr lang="ja-JP" altLang="en-US" sz="1400" dirty="0" smtClean="0">
                <a:latin typeface="メイリオ" panose="020B0604030504040204" pitchFamily="50" charset="-128"/>
                <a:ea typeface="メイリオ" panose="020B0604030504040204" pitchFamily="50" charset="-128"/>
              </a:rPr>
              <a:t>１億</a:t>
            </a:r>
            <a:r>
              <a:rPr lang="en-US" altLang="ja-JP" sz="1400" dirty="0" smtClean="0">
                <a:latin typeface="メイリオ" panose="020B0604030504040204" pitchFamily="50" charset="-128"/>
                <a:ea typeface="メイリオ" panose="020B0604030504040204" pitchFamily="50" charset="-128"/>
              </a:rPr>
              <a:t>5,500</a:t>
            </a:r>
            <a:r>
              <a:rPr lang="ja-JP" altLang="en-US" sz="1400" dirty="0">
                <a:latin typeface="メイリオ" panose="020B0604030504040204" pitchFamily="50" charset="-128"/>
                <a:ea typeface="メイリオ" panose="020B0604030504040204" pitchFamily="50" charset="-128"/>
              </a:rPr>
              <a:t>万</a:t>
            </a:r>
          </a:p>
        </p:txBody>
      </p:sp>
      <p:sp>
        <p:nvSpPr>
          <p:cNvPr id="5" name="テキスト ボックス 4"/>
          <p:cNvSpPr txBox="1"/>
          <p:nvPr/>
        </p:nvSpPr>
        <p:spPr>
          <a:xfrm>
            <a:off x="4394163" y="4883440"/>
            <a:ext cx="2793213" cy="430887"/>
          </a:xfrm>
          <a:prstGeom prst="rect">
            <a:avLst/>
          </a:prstGeom>
          <a:solidFill>
            <a:schemeClr val="tx1">
              <a:lumMod val="65000"/>
              <a:lumOff val="35000"/>
            </a:schemeClr>
          </a:solidFill>
        </p:spPr>
        <p:txBody>
          <a:bodyPr wrap="square" rtlCol="0">
            <a:spAutoFit/>
          </a:bodyPr>
          <a:lstStyle/>
          <a:p>
            <a:pPr algn="ctr"/>
            <a:r>
              <a:rPr lang="en-US" altLang="ja-JP" sz="1050" dirty="0">
                <a:solidFill>
                  <a:schemeClr val="bg1"/>
                </a:solidFill>
                <a:latin typeface="メイリオ" panose="020B0604030504040204" pitchFamily="50" charset="-128"/>
                <a:ea typeface="メイリオ" panose="020B0604030504040204" pitchFamily="50" charset="-128"/>
              </a:rPr>
              <a:t>2020</a:t>
            </a:r>
            <a:r>
              <a:rPr lang="ja-JP" altLang="en-US" sz="1050" dirty="0">
                <a:solidFill>
                  <a:schemeClr val="bg1"/>
                </a:solidFill>
                <a:latin typeface="メイリオ" panose="020B0604030504040204" pitchFamily="50" charset="-128"/>
                <a:ea typeface="メイリオ" panose="020B0604030504040204" pitchFamily="50" charset="-128"/>
              </a:rPr>
              <a:t>年</a:t>
            </a:r>
            <a:r>
              <a:rPr lang="en-US" altLang="ja-JP" sz="1050" dirty="0">
                <a:solidFill>
                  <a:schemeClr val="bg1"/>
                </a:solidFill>
                <a:latin typeface="メイリオ" panose="020B0604030504040204" pitchFamily="50" charset="-128"/>
                <a:ea typeface="メイリオ" panose="020B0604030504040204" pitchFamily="50" charset="-128"/>
              </a:rPr>
              <a:t>2</a:t>
            </a:r>
            <a:r>
              <a:rPr lang="ja-JP" altLang="en-US" sz="1050" dirty="0">
                <a:solidFill>
                  <a:schemeClr val="bg1"/>
                </a:solidFill>
                <a:latin typeface="メイリオ" panose="020B0604030504040204" pitchFamily="50" charset="-128"/>
                <a:ea typeface="メイリオ" panose="020B0604030504040204" pitchFamily="50" charset="-128"/>
              </a:rPr>
              <a:t>月期</a:t>
            </a:r>
            <a:endParaRPr lang="en-US" altLang="ja-JP" sz="1050" dirty="0">
              <a:solidFill>
                <a:schemeClr val="bg1"/>
              </a:solidFill>
              <a:latin typeface="メイリオ" panose="020B0604030504040204" pitchFamily="50" charset="-128"/>
              <a:ea typeface="メイリオ" panose="020B0604030504040204" pitchFamily="50" charset="-128"/>
            </a:endParaRPr>
          </a:p>
          <a:p>
            <a:pPr algn="ctr"/>
            <a:r>
              <a:rPr lang="ja-JP" altLang="en-US" sz="1050" dirty="0">
                <a:solidFill>
                  <a:schemeClr val="bg1"/>
                </a:solidFill>
                <a:latin typeface="メイリオ" panose="020B0604030504040204" pitchFamily="50" charset="-128"/>
                <a:ea typeface="メイリオ" panose="020B0604030504040204" pitchFamily="50" charset="-128"/>
              </a:rPr>
              <a:t>販促メディアコスト</a:t>
            </a:r>
          </a:p>
        </p:txBody>
      </p:sp>
      <p:sp>
        <p:nvSpPr>
          <p:cNvPr id="6" name="右矢印 5"/>
          <p:cNvSpPr/>
          <p:nvPr/>
        </p:nvSpPr>
        <p:spPr>
          <a:xfrm>
            <a:off x="7598160" y="5121637"/>
            <a:ext cx="296386" cy="847356"/>
          </a:xfrm>
          <a:prstGeom prst="rightArrow">
            <a:avLst>
              <a:gd name="adj1" fmla="val 50000"/>
              <a:gd name="adj2"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627017" y="6265182"/>
            <a:ext cx="11260184" cy="261610"/>
          </a:xfrm>
          <a:prstGeom prst="rect">
            <a:avLst/>
          </a:prstGeom>
          <a:noFill/>
        </p:spPr>
        <p:txBody>
          <a:bodyPr wrap="square" rtlCol="0">
            <a:spAutoFit/>
          </a:bodyPr>
          <a:lstStyle/>
          <a:p>
            <a:r>
              <a:rPr lang="ja-JP" altLang="en-US" sz="1100" dirty="0" smtClean="0">
                <a:solidFill>
                  <a:srgbClr val="0070C0"/>
                </a:solidFill>
                <a:latin typeface="メイリオ" panose="020B0604030504040204" pitchFamily="50" charset="-128"/>
                <a:ea typeface="メイリオ" panose="020B0604030504040204" pitchFamily="50" charset="-128"/>
              </a:rPr>
              <a:t>公式サイト予約を拡大させることで、すでにコロナによってメディアコストが絞られている状態を維持する。</a:t>
            </a:r>
            <a:endParaRPr lang="ja-JP" altLang="en-US" sz="1100" dirty="0">
              <a:solidFill>
                <a:srgbClr val="0070C0"/>
              </a:solidFill>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9381933" y="5287919"/>
            <a:ext cx="875560" cy="954107"/>
          </a:xfrm>
          <a:prstGeom prst="rect">
            <a:avLst/>
          </a:prstGeom>
          <a:noFill/>
        </p:spPr>
        <p:txBody>
          <a:bodyPr wrap="none" rtlCol="0">
            <a:spAutoFit/>
          </a:bodyPr>
          <a:lstStyle/>
          <a:p>
            <a:pPr algn="r"/>
            <a:r>
              <a:rPr lang="en-US" altLang="ja-JP" sz="1400" dirty="0" smtClean="0">
                <a:latin typeface="メイリオ" panose="020B0604030504040204" pitchFamily="50" charset="-128"/>
                <a:ea typeface="メイリオ" panose="020B0604030504040204" pitchFamily="50" charset="-128"/>
              </a:rPr>
              <a:t>3,200</a:t>
            </a:r>
            <a:r>
              <a:rPr lang="ja-JP" altLang="en-US" sz="1400" dirty="0">
                <a:latin typeface="メイリオ" panose="020B0604030504040204" pitchFamily="50" charset="-128"/>
                <a:ea typeface="メイリオ" panose="020B0604030504040204" pitchFamily="50" charset="-128"/>
              </a:rPr>
              <a:t>万</a:t>
            </a:r>
            <a:endParaRPr lang="en-US" altLang="ja-JP" sz="1400" dirty="0">
              <a:latin typeface="メイリオ" panose="020B0604030504040204" pitchFamily="50" charset="-128"/>
              <a:ea typeface="メイリオ" panose="020B0604030504040204" pitchFamily="50" charset="-128"/>
            </a:endParaRPr>
          </a:p>
          <a:p>
            <a:pPr algn="r"/>
            <a:r>
              <a:rPr lang="en-US" altLang="ja-JP" sz="1400" dirty="0" smtClean="0">
                <a:latin typeface="メイリオ" panose="020B0604030504040204" pitchFamily="50" charset="-128"/>
                <a:ea typeface="メイリオ" panose="020B0604030504040204" pitchFamily="50" charset="-128"/>
              </a:rPr>
              <a:t>1,400</a:t>
            </a:r>
            <a:r>
              <a:rPr lang="ja-JP" altLang="en-US" sz="1400" dirty="0">
                <a:latin typeface="メイリオ" panose="020B0604030504040204" pitchFamily="50" charset="-128"/>
                <a:ea typeface="メイリオ" panose="020B0604030504040204" pitchFamily="50" charset="-128"/>
              </a:rPr>
              <a:t>万</a:t>
            </a:r>
            <a:endParaRPr lang="en-US" altLang="ja-JP" sz="1400" dirty="0">
              <a:latin typeface="メイリオ" panose="020B0604030504040204" pitchFamily="50" charset="-128"/>
              <a:ea typeface="メイリオ" panose="020B0604030504040204" pitchFamily="50" charset="-128"/>
            </a:endParaRPr>
          </a:p>
          <a:p>
            <a:pPr algn="r"/>
            <a:r>
              <a:rPr lang="en-US" altLang="ja-JP" sz="1400" dirty="0" smtClean="0">
                <a:latin typeface="メイリオ" panose="020B0604030504040204" pitchFamily="50" charset="-128"/>
                <a:ea typeface="メイリオ" panose="020B0604030504040204" pitchFamily="50" charset="-128"/>
              </a:rPr>
              <a:t>1,300</a:t>
            </a:r>
            <a:r>
              <a:rPr lang="ja-JP" altLang="en-US" sz="1400" dirty="0">
                <a:latin typeface="メイリオ" panose="020B0604030504040204" pitchFamily="50" charset="-128"/>
                <a:ea typeface="メイリオ" panose="020B0604030504040204" pitchFamily="50" charset="-128"/>
              </a:rPr>
              <a:t>万</a:t>
            </a:r>
            <a:endParaRPr lang="en-US" altLang="ja-JP" sz="1400" dirty="0">
              <a:latin typeface="メイリオ" panose="020B0604030504040204" pitchFamily="50" charset="-128"/>
              <a:ea typeface="メイリオ" panose="020B0604030504040204" pitchFamily="50" charset="-128"/>
            </a:endParaRPr>
          </a:p>
          <a:p>
            <a:pPr algn="r"/>
            <a:r>
              <a:rPr lang="en-US" altLang="ja-JP" sz="1400" dirty="0" smtClean="0">
                <a:latin typeface="メイリオ" panose="020B0604030504040204" pitchFamily="50" charset="-128"/>
                <a:ea typeface="メイリオ" panose="020B0604030504040204" pitchFamily="50" charset="-128"/>
              </a:rPr>
              <a:t>5,900</a:t>
            </a:r>
            <a:r>
              <a:rPr lang="ja-JP" altLang="en-US" sz="1400" dirty="0" smtClean="0">
                <a:latin typeface="メイリオ" panose="020B0604030504040204" pitchFamily="50" charset="-128"/>
                <a:ea typeface="メイリオ" panose="020B0604030504040204" pitchFamily="50" charset="-128"/>
              </a:rPr>
              <a:t>万</a:t>
            </a:r>
            <a:endParaRPr lang="ja-JP" altLang="en-US" sz="14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8305330" y="4883440"/>
            <a:ext cx="2793214" cy="430887"/>
          </a:xfrm>
          <a:prstGeom prst="rect">
            <a:avLst/>
          </a:prstGeom>
          <a:solidFill>
            <a:schemeClr val="tx1">
              <a:lumMod val="65000"/>
              <a:lumOff val="35000"/>
            </a:schemeClr>
          </a:solidFill>
        </p:spPr>
        <p:txBody>
          <a:bodyPr wrap="square" rtlCol="0">
            <a:spAutoFit/>
          </a:bodyPr>
          <a:lstStyle/>
          <a:p>
            <a:pPr algn="ctr"/>
            <a:r>
              <a:rPr lang="en-US" altLang="ja-JP" sz="1050" dirty="0" smtClean="0">
                <a:solidFill>
                  <a:schemeClr val="bg1"/>
                </a:solidFill>
                <a:latin typeface="メイリオ" panose="020B0604030504040204" pitchFamily="50" charset="-128"/>
                <a:ea typeface="メイリオ" panose="020B0604030504040204" pitchFamily="50" charset="-128"/>
              </a:rPr>
              <a:t>2022</a:t>
            </a:r>
            <a:r>
              <a:rPr lang="ja-JP" altLang="en-US" sz="1050" dirty="0" smtClean="0">
                <a:solidFill>
                  <a:schemeClr val="bg1"/>
                </a:solidFill>
                <a:latin typeface="メイリオ" panose="020B0604030504040204" pitchFamily="50" charset="-128"/>
                <a:ea typeface="メイリオ" panose="020B0604030504040204" pitchFamily="50" charset="-128"/>
              </a:rPr>
              <a:t>年</a:t>
            </a:r>
            <a:r>
              <a:rPr lang="en-US" altLang="ja-JP" sz="1050" dirty="0">
                <a:solidFill>
                  <a:schemeClr val="bg1"/>
                </a:solidFill>
                <a:latin typeface="メイリオ" panose="020B0604030504040204" pitchFamily="50" charset="-128"/>
                <a:ea typeface="メイリオ" panose="020B0604030504040204" pitchFamily="50" charset="-128"/>
              </a:rPr>
              <a:t>2</a:t>
            </a:r>
            <a:r>
              <a:rPr lang="ja-JP" altLang="en-US" sz="1050" dirty="0">
                <a:solidFill>
                  <a:schemeClr val="bg1"/>
                </a:solidFill>
                <a:latin typeface="メイリオ" panose="020B0604030504040204" pitchFamily="50" charset="-128"/>
                <a:ea typeface="メイリオ" panose="020B0604030504040204" pitchFamily="50" charset="-128"/>
              </a:rPr>
              <a:t>月期</a:t>
            </a:r>
            <a:endParaRPr lang="en-US" altLang="ja-JP" sz="1050" dirty="0">
              <a:solidFill>
                <a:schemeClr val="bg1"/>
              </a:solidFill>
              <a:latin typeface="メイリオ" panose="020B0604030504040204" pitchFamily="50" charset="-128"/>
              <a:ea typeface="メイリオ" panose="020B0604030504040204" pitchFamily="50" charset="-128"/>
            </a:endParaRPr>
          </a:p>
          <a:p>
            <a:pPr algn="ctr"/>
            <a:r>
              <a:rPr lang="ja-JP" altLang="en-US" sz="1050" dirty="0">
                <a:solidFill>
                  <a:schemeClr val="bg1"/>
                </a:solidFill>
                <a:latin typeface="メイリオ" panose="020B0604030504040204" pitchFamily="50" charset="-128"/>
                <a:ea typeface="メイリオ" panose="020B0604030504040204" pitchFamily="50" charset="-128"/>
              </a:rPr>
              <a:t>販促</a:t>
            </a:r>
            <a:r>
              <a:rPr lang="ja-JP" altLang="en-US" sz="1050" dirty="0" smtClean="0">
                <a:solidFill>
                  <a:schemeClr val="bg1"/>
                </a:solidFill>
                <a:latin typeface="メイリオ" panose="020B0604030504040204" pitchFamily="50" charset="-128"/>
                <a:ea typeface="メイリオ" panose="020B0604030504040204" pitchFamily="50" charset="-128"/>
              </a:rPr>
              <a:t>メディアコスト</a:t>
            </a:r>
            <a:r>
              <a:rPr lang="ja-JP" altLang="en-US" sz="900" dirty="0" smtClean="0">
                <a:solidFill>
                  <a:schemeClr val="bg1"/>
                </a:solidFill>
                <a:latin typeface="メイリオ" panose="020B0604030504040204" pitchFamily="50" charset="-128"/>
                <a:ea typeface="メイリオ" panose="020B0604030504040204" pitchFamily="50" charset="-128"/>
              </a:rPr>
              <a:t>（概算値）</a:t>
            </a:r>
            <a:endParaRPr lang="ja-JP" altLang="en-US" sz="900" dirty="0">
              <a:solidFill>
                <a:schemeClr val="bg1"/>
              </a:solidFill>
              <a:latin typeface="メイリオ" panose="020B0604030504040204" pitchFamily="50" charset="-128"/>
              <a:ea typeface="メイリオ" panose="020B0604030504040204" pitchFamily="50" charset="-128"/>
            </a:endParaRPr>
          </a:p>
        </p:txBody>
      </p:sp>
      <p:cxnSp>
        <p:nvCxnSpPr>
          <p:cNvPr id="21" name="直線コネクタ 20"/>
          <p:cNvCxnSpPr/>
          <p:nvPr/>
        </p:nvCxnSpPr>
        <p:spPr>
          <a:xfrm>
            <a:off x="139337" y="585192"/>
            <a:ext cx="1187849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473127" y="4571605"/>
            <a:ext cx="2031325" cy="276999"/>
          </a:xfrm>
          <a:prstGeom prst="rect">
            <a:avLst/>
          </a:prstGeom>
          <a:noFill/>
        </p:spPr>
        <p:txBody>
          <a:bodyPr wrap="none" rtlCol="0">
            <a:spAutoFit/>
          </a:bodyPr>
          <a:lstStyle/>
          <a:p>
            <a:pPr algn="ctr"/>
            <a:r>
              <a:rPr lang="en-US" altLang="ja-JP" sz="1200" b="1" dirty="0" smtClean="0">
                <a:latin typeface="メイリオ" panose="020B0604030504040204" pitchFamily="50" charset="-128"/>
                <a:ea typeface="メイリオ" panose="020B0604030504040204" pitchFamily="50" charset="-128"/>
              </a:rPr>
              <a:t>【</a:t>
            </a:r>
            <a:r>
              <a:rPr lang="ja-JP" altLang="en-US" sz="1200" b="1" dirty="0" smtClean="0">
                <a:latin typeface="メイリオ" panose="020B0604030504040204" pitchFamily="50" charset="-128"/>
                <a:ea typeface="メイリオ" panose="020B0604030504040204" pitchFamily="50" charset="-128"/>
              </a:rPr>
              <a:t>販促メディアコスト面</a:t>
            </a:r>
            <a:r>
              <a:rPr lang="en-US" altLang="ja-JP" sz="1200" b="1" dirty="0">
                <a:latin typeface="メイリオ" panose="020B0604030504040204" pitchFamily="50" charset="-128"/>
                <a:ea typeface="メイリオ" panose="020B0604030504040204" pitchFamily="50" charset="-128"/>
              </a:rPr>
              <a:t>】</a:t>
            </a:r>
            <a:endParaRPr lang="ja-JP" altLang="en-US" sz="1200" b="1" dirty="0">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473127" y="2703177"/>
            <a:ext cx="1415772" cy="276999"/>
          </a:xfrm>
          <a:prstGeom prst="rect">
            <a:avLst/>
          </a:prstGeom>
          <a:noFill/>
        </p:spPr>
        <p:txBody>
          <a:bodyPr wrap="none" rtlCol="0">
            <a:spAutoFit/>
          </a:bodyPr>
          <a:lstStyle/>
          <a:p>
            <a:pPr algn="ctr"/>
            <a:r>
              <a:rPr lang="en-US" altLang="ja-JP" sz="1200" b="1" dirty="0" smtClean="0">
                <a:latin typeface="メイリオ" panose="020B0604030504040204" pitchFamily="50" charset="-128"/>
                <a:ea typeface="メイリオ" panose="020B0604030504040204" pitchFamily="50" charset="-128"/>
              </a:rPr>
              <a:t>【</a:t>
            </a:r>
            <a:r>
              <a:rPr lang="ja-JP" altLang="en-US" sz="1200" b="1" dirty="0" smtClean="0">
                <a:latin typeface="メイリオ" panose="020B0604030504040204" pitchFamily="50" charset="-128"/>
                <a:ea typeface="メイリオ" panose="020B0604030504040204" pitchFamily="50" charset="-128"/>
              </a:rPr>
              <a:t>制作コスト面</a:t>
            </a:r>
            <a:r>
              <a:rPr lang="en-US" altLang="ja-JP" sz="1200" b="1" dirty="0">
                <a:latin typeface="メイリオ" panose="020B0604030504040204" pitchFamily="50" charset="-128"/>
                <a:ea typeface="メイリオ" panose="020B0604030504040204" pitchFamily="50" charset="-128"/>
              </a:rPr>
              <a:t>】</a:t>
            </a:r>
            <a:endParaRPr lang="ja-JP" altLang="en-US" sz="1200" b="1" dirty="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831677" y="3049567"/>
            <a:ext cx="3089307" cy="430887"/>
          </a:xfrm>
          <a:prstGeom prst="rect">
            <a:avLst/>
          </a:prstGeom>
          <a:noFill/>
        </p:spPr>
        <p:txBody>
          <a:bodyPr wrap="none" rtlCol="0">
            <a:spAutoFit/>
          </a:bodyPr>
          <a:lstStyle/>
          <a:p>
            <a:r>
              <a:rPr kumimoji="1" lang="ja-JP" altLang="en-US" sz="1100" b="1" dirty="0" smtClean="0">
                <a:latin typeface="メイリオ" panose="020B0604030504040204" pitchFamily="50" charset="-128"/>
                <a:ea typeface="メイリオ" panose="020B0604030504040204" pitchFamily="50" charset="-128"/>
              </a:rPr>
              <a:t>制作費用：￥</a:t>
            </a:r>
            <a:r>
              <a:rPr kumimoji="1" lang="en-US" altLang="ja-JP" sz="1100" b="1" dirty="0" smtClean="0">
                <a:latin typeface="メイリオ" panose="020B0604030504040204" pitchFamily="50" charset="-128"/>
                <a:ea typeface="メイリオ" panose="020B0604030504040204" pitchFamily="50" charset="-128"/>
              </a:rPr>
              <a:t>100</a:t>
            </a:r>
            <a:r>
              <a:rPr kumimoji="1" lang="ja-JP" altLang="en-US" sz="1100" b="1" dirty="0" smtClean="0">
                <a:latin typeface="メイリオ" panose="020B0604030504040204" pitchFamily="50" charset="-128"/>
                <a:ea typeface="メイリオ" panose="020B0604030504040204" pitchFamily="50" charset="-128"/>
              </a:rPr>
              <a:t>万</a:t>
            </a:r>
            <a:r>
              <a:rPr kumimoji="1" lang="en-US" altLang="ja-JP" sz="1100" b="1" dirty="0" smtClean="0">
                <a:latin typeface="メイリオ" panose="020B0604030504040204" pitchFamily="50" charset="-128"/>
                <a:ea typeface="メイリオ" panose="020B0604030504040204" pitchFamily="50" charset="-128"/>
              </a:rPr>
              <a:t>/1</a:t>
            </a:r>
            <a:r>
              <a:rPr kumimoji="1" lang="ja-JP" altLang="en-US" sz="1100" b="1" dirty="0" smtClean="0">
                <a:latin typeface="メイリオ" panose="020B0604030504040204" pitchFamily="50" charset="-128"/>
                <a:ea typeface="メイリオ" panose="020B0604030504040204" pitchFamily="50" charset="-128"/>
              </a:rPr>
              <a:t>業態</a:t>
            </a:r>
            <a:r>
              <a:rPr kumimoji="1" lang="en-US" altLang="ja-JP" sz="1100" b="1" dirty="0" smtClean="0">
                <a:latin typeface="メイリオ" panose="020B0604030504040204" pitchFamily="50" charset="-128"/>
                <a:ea typeface="メイリオ" panose="020B0604030504040204" pitchFamily="50" charset="-128"/>
              </a:rPr>
              <a:t>×27</a:t>
            </a:r>
            <a:r>
              <a:rPr kumimoji="1" lang="ja-JP" altLang="en-US" sz="1100" b="1" dirty="0" smtClean="0">
                <a:latin typeface="メイリオ" panose="020B0604030504040204" pitchFamily="50" charset="-128"/>
                <a:ea typeface="メイリオ" panose="020B0604030504040204" pitchFamily="50" charset="-128"/>
              </a:rPr>
              <a:t>＝￥</a:t>
            </a:r>
            <a:r>
              <a:rPr kumimoji="1" lang="en-US" altLang="ja-JP" sz="1100" b="1" dirty="0" smtClean="0">
                <a:latin typeface="メイリオ" panose="020B0604030504040204" pitchFamily="50" charset="-128"/>
                <a:ea typeface="メイリオ" panose="020B0604030504040204" pitchFamily="50" charset="-128"/>
              </a:rPr>
              <a:t>2,700</a:t>
            </a:r>
            <a:r>
              <a:rPr kumimoji="1" lang="ja-JP" altLang="en-US" sz="1100" b="1" dirty="0" smtClean="0">
                <a:latin typeface="メイリオ" panose="020B0604030504040204" pitchFamily="50" charset="-128"/>
                <a:ea typeface="メイリオ" panose="020B0604030504040204" pitchFamily="50" charset="-128"/>
              </a:rPr>
              <a:t>万</a:t>
            </a:r>
            <a:endParaRPr kumimoji="1" lang="en-US" altLang="ja-JP" sz="1100" b="1" dirty="0" smtClean="0">
              <a:latin typeface="メイリオ" panose="020B0604030504040204" pitchFamily="50" charset="-128"/>
              <a:ea typeface="メイリオ" panose="020B0604030504040204" pitchFamily="50" charset="-128"/>
            </a:endParaRPr>
          </a:p>
          <a:p>
            <a:r>
              <a:rPr lang="ja-JP" altLang="en-US" sz="1100" b="1" dirty="0" smtClean="0">
                <a:latin typeface="メイリオ" panose="020B0604030504040204" pitchFamily="50" charset="-128"/>
                <a:ea typeface="メイリオ" panose="020B0604030504040204" pitchFamily="50" charset="-128"/>
              </a:rPr>
              <a:t>更新費用：都度発生</a:t>
            </a:r>
            <a:endParaRPr kumimoji="1" lang="ja-JP" altLang="en-US" sz="1100" b="1" dirty="0">
              <a:latin typeface="メイリオ" panose="020B0604030504040204" pitchFamily="50" charset="-128"/>
              <a:ea typeface="メイリオ" panose="020B0604030504040204" pitchFamily="50" charset="-128"/>
            </a:endParaRPr>
          </a:p>
        </p:txBody>
      </p:sp>
      <p:sp>
        <p:nvSpPr>
          <p:cNvPr id="25" name="二等辺三角形 24"/>
          <p:cNvSpPr/>
          <p:nvPr/>
        </p:nvSpPr>
        <p:spPr>
          <a:xfrm rot="5400000">
            <a:off x="5266184" y="3187738"/>
            <a:ext cx="499983" cy="202093"/>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メイリオ" panose="020B0604030504040204" pitchFamily="50" charset="-128"/>
              <a:ea typeface="メイリオ" panose="020B0604030504040204" pitchFamily="50" charset="-128"/>
            </a:endParaRPr>
          </a:p>
        </p:txBody>
      </p:sp>
      <p:sp>
        <p:nvSpPr>
          <p:cNvPr id="26" name="テキスト ボックス 25"/>
          <p:cNvSpPr txBox="1"/>
          <p:nvPr/>
        </p:nvSpPr>
        <p:spPr>
          <a:xfrm>
            <a:off x="6859700" y="3049567"/>
            <a:ext cx="4451860" cy="677108"/>
          </a:xfrm>
          <a:prstGeom prst="rect">
            <a:avLst/>
          </a:prstGeom>
          <a:noFill/>
        </p:spPr>
        <p:txBody>
          <a:bodyPr wrap="none" rtlCol="0">
            <a:spAutoFit/>
          </a:bodyPr>
          <a:lstStyle/>
          <a:p>
            <a:r>
              <a:rPr kumimoji="1" lang="ja-JP" altLang="en-US" sz="1100" b="1" dirty="0" smtClean="0">
                <a:latin typeface="メイリオ" panose="020B0604030504040204" pitchFamily="50" charset="-128"/>
                <a:ea typeface="メイリオ" panose="020B0604030504040204" pitchFamily="50" charset="-128"/>
              </a:rPr>
              <a:t>制作費用：￥</a:t>
            </a:r>
            <a:r>
              <a:rPr kumimoji="1" lang="en-US" altLang="ja-JP" sz="1100" b="1" dirty="0" smtClean="0">
                <a:latin typeface="メイリオ" panose="020B0604030504040204" pitchFamily="50" charset="-128"/>
                <a:ea typeface="メイリオ" panose="020B0604030504040204" pitchFamily="50" charset="-128"/>
              </a:rPr>
              <a:t>0</a:t>
            </a:r>
            <a:r>
              <a:rPr kumimoji="1" lang="ja-JP" altLang="en-US" sz="800" dirty="0" smtClean="0">
                <a:solidFill>
                  <a:schemeClr val="tx1">
                    <a:lumMod val="50000"/>
                    <a:lumOff val="50000"/>
                  </a:schemeClr>
                </a:solidFill>
                <a:latin typeface="メイリオ" panose="020B0604030504040204" pitchFamily="50" charset="-128"/>
                <a:ea typeface="メイリオ" panose="020B0604030504040204" pitchFamily="50" charset="-128"/>
              </a:rPr>
              <a:t>（データ登録を外注する場合は外注費用発生）</a:t>
            </a:r>
            <a:r>
              <a:rPr kumimoji="1" lang="en-US" altLang="ja-JP" sz="800" dirty="0" smtClean="0">
                <a:solidFill>
                  <a:schemeClr val="tx1">
                    <a:lumMod val="50000"/>
                    <a:lumOff val="50000"/>
                  </a:schemeClr>
                </a:solidFill>
                <a:latin typeface="メイリオ" panose="020B0604030504040204" pitchFamily="50" charset="-128"/>
                <a:ea typeface="メイリオ" panose="020B0604030504040204" pitchFamily="50" charset="-128"/>
              </a:rPr>
              <a:t>※</a:t>
            </a:r>
            <a:endParaRPr kumimoji="1" lang="en-US" altLang="ja-JP" sz="1100" dirty="0" smtClean="0">
              <a:solidFill>
                <a:schemeClr val="tx1">
                  <a:lumMod val="50000"/>
                  <a:lumOff val="50000"/>
                </a:schemeClr>
              </a:solidFill>
              <a:latin typeface="メイリオ" panose="020B0604030504040204" pitchFamily="50" charset="-128"/>
              <a:ea typeface="メイリオ" panose="020B0604030504040204" pitchFamily="50" charset="-128"/>
            </a:endParaRPr>
          </a:p>
          <a:p>
            <a:r>
              <a:rPr lang="ja-JP" altLang="en-US" sz="1100" b="1" dirty="0" smtClean="0">
                <a:latin typeface="メイリオ" panose="020B0604030504040204" pitchFamily="50" charset="-128"/>
                <a:ea typeface="メイリオ" panose="020B0604030504040204" pitchFamily="50" charset="-128"/>
              </a:rPr>
              <a:t>更新費用：￥</a:t>
            </a:r>
            <a:r>
              <a:rPr lang="en-US" altLang="ja-JP" sz="1100" b="1" dirty="0" smtClean="0">
                <a:latin typeface="メイリオ" panose="020B0604030504040204" pitchFamily="50" charset="-128"/>
                <a:ea typeface="メイリオ" panose="020B0604030504040204" pitchFamily="50" charset="-128"/>
              </a:rPr>
              <a:t>0</a:t>
            </a:r>
            <a:r>
              <a:rPr lang="ja-JP" altLang="en-US" sz="800" dirty="0">
                <a:solidFill>
                  <a:schemeClr val="tx1">
                    <a:lumMod val="50000"/>
                    <a:lumOff val="50000"/>
                  </a:schemeClr>
                </a:solidFill>
                <a:latin typeface="メイリオ" panose="020B0604030504040204" pitchFamily="50" charset="-128"/>
                <a:ea typeface="メイリオ" panose="020B0604030504040204" pitchFamily="50" charset="-128"/>
              </a:rPr>
              <a:t>（</a:t>
            </a:r>
            <a:r>
              <a:rPr lang="ja-JP" altLang="en-US" sz="800" dirty="0" smtClean="0">
                <a:solidFill>
                  <a:schemeClr val="tx1">
                    <a:lumMod val="50000"/>
                    <a:lumOff val="50000"/>
                  </a:schemeClr>
                </a:solidFill>
                <a:latin typeface="メイリオ" panose="020B0604030504040204" pitchFamily="50" charset="-128"/>
                <a:ea typeface="メイリオ" panose="020B0604030504040204" pitchFamily="50" charset="-128"/>
              </a:rPr>
              <a:t>データ更新を</a:t>
            </a:r>
            <a:r>
              <a:rPr lang="ja-JP" altLang="en-US" sz="800" dirty="0">
                <a:solidFill>
                  <a:schemeClr val="tx1">
                    <a:lumMod val="50000"/>
                    <a:lumOff val="50000"/>
                  </a:schemeClr>
                </a:solidFill>
                <a:latin typeface="メイリオ" panose="020B0604030504040204" pitchFamily="50" charset="-128"/>
                <a:ea typeface="メイリオ" panose="020B0604030504040204" pitchFamily="50" charset="-128"/>
              </a:rPr>
              <a:t>外注する場合は外注費用発生</a:t>
            </a:r>
            <a:r>
              <a:rPr lang="ja-JP" altLang="en-US" sz="800" dirty="0" smtClean="0">
                <a:solidFill>
                  <a:schemeClr val="tx1">
                    <a:lumMod val="50000"/>
                    <a:lumOff val="50000"/>
                  </a:schemeClr>
                </a:solidFill>
                <a:latin typeface="メイリオ" panose="020B0604030504040204" pitchFamily="50" charset="-128"/>
                <a:ea typeface="メイリオ" panose="020B0604030504040204" pitchFamily="50" charset="-128"/>
              </a:rPr>
              <a:t>）</a:t>
            </a:r>
            <a:endParaRPr lang="en-US" altLang="ja-JP" sz="800" dirty="0" smtClean="0">
              <a:solidFill>
                <a:schemeClr val="tx1">
                  <a:lumMod val="50000"/>
                  <a:lumOff val="50000"/>
                </a:schemeClr>
              </a:solidFill>
              <a:latin typeface="メイリオ" panose="020B0604030504040204" pitchFamily="50" charset="-128"/>
              <a:ea typeface="メイリオ" panose="020B0604030504040204" pitchFamily="50" charset="-128"/>
            </a:endParaRPr>
          </a:p>
          <a:p>
            <a:endParaRPr lang="en-US" altLang="ja-JP" sz="800" dirty="0" smtClean="0">
              <a:solidFill>
                <a:schemeClr val="tx1">
                  <a:lumMod val="50000"/>
                  <a:lumOff val="50000"/>
                </a:schemeClr>
              </a:solidFill>
              <a:latin typeface="メイリオ" panose="020B0604030504040204" pitchFamily="50" charset="-128"/>
              <a:ea typeface="メイリオ" panose="020B0604030504040204" pitchFamily="50" charset="-128"/>
            </a:endParaRPr>
          </a:p>
          <a:p>
            <a:r>
              <a:rPr lang="en-US" altLang="ja-JP" sz="800" dirty="0" smtClean="0">
                <a:solidFill>
                  <a:schemeClr val="tx1">
                    <a:lumMod val="50000"/>
                    <a:lumOff val="50000"/>
                  </a:schemeClr>
                </a:solidFill>
                <a:latin typeface="メイリオ" panose="020B0604030504040204" pitchFamily="50" charset="-128"/>
                <a:ea typeface="メイリオ" panose="020B0604030504040204" pitchFamily="50" charset="-128"/>
              </a:rPr>
              <a:t>※</a:t>
            </a:r>
            <a:r>
              <a:rPr lang="ja-JP" altLang="en-US" sz="800" dirty="0" smtClean="0">
                <a:solidFill>
                  <a:schemeClr val="tx1">
                    <a:lumMod val="50000"/>
                    <a:lumOff val="50000"/>
                  </a:schemeClr>
                </a:solidFill>
                <a:latin typeface="メイリオ" panose="020B0604030504040204" pitchFamily="50" charset="-128"/>
                <a:ea typeface="メイリオ" panose="020B0604030504040204" pitchFamily="50" charset="-128"/>
              </a:rPr>
              <a:t>業態ページを作成するブランド数に応じて、</a:t>
            </a:r>
            <a:r>
              <a:rPr lang="en-US" altLang="ja-JP" sz="800" dirty="0" smtClean="0">
                <a:solidFill>
                  <a:schemeClr val="tx1">
                    <a:lumMod val="50000"/>
                    <a:lumOff val="50000"/>
                  </a:schemeClr>
                </a:solidFill>
                <a:latin typeface="メイリオ" panose="020B0604030504040204" pitchFamily="50" charset="-128"/>
                <a:ea typeface="メイリオ" panose="020B0604030504040204" pitchFamily="50" charset="-128"/>
              </a:rPr>
              <a:t>CMS</a:t>
            </a:r>
            <a:r>
              <a:rPr lang="ja-JP" altLang="en-US" sz="800" dirty="0" smtClean="0">
                <a:solidFill>
                  <a:schemeClr val="tx1">
                    <a:lumMod val="50000"/>
                    <a:lumOff val="50000"/>
                  </a:schemeClr>
                </a:solidFill>
                <a:latin typeface="メイリオ" panose="020B0604030504040204" pitchFamily="50" charset="-128"/>
                <a:ea typeface="メイリオ" panose="020B0604030504040204" pitchFamily="50" charset="-128"/>
              </a:rPr>
              <a:t>構築費用は事業部</a:t>
            </a:r>
            <a:r>
              <a:rPr lang="en-US" altLang="ja-JP" sz="800" dirty="0" smtClean="0">
                <a:solidFill>
                  <a:schemeClr val="tx1">
                    <a:lumMod val="50000"/>
                    <a:lumOff val="50000"/>
                  </a:schemeClr>
                </a:solidFill>
                <a:latin typeface="メイリオ" panose="020B0604030504040204" pitchFamily="50" charset="-128"/>
                <a:ea typeface="メイリオ" panose="020B0604030504040204" pitchFamily="50" charset="-128"/>
              </a:rPr>
              <a:t>/</a:t>
            </a:r>
            <a:r>
              <a:rPr lang="ja-JP" altLang="en-US" sz="800" dirty="0" smtClean="0">
                <a:solidFill>
                  <a:schemeClr val="tx1">
                    <a:lumMod val="50000"/>
                    <a:lumOff val="50000"/>
                  </a:schemeClr>
                </a:solidFill>
                <a:latin typeface="メイリオ" panose="020B0604030504040204" pitchFamily="50" charset="-128"/>
                <a:ea typeface="メイリオ" panose="020B0604030504040204" pitchFamily="50" charset="-128"/>
              </a:rPr>
              <a:t>事業会社で按分を想定</a:t>
            </a:r>
            <a:endParaRPr lang="ja-JP" altLang="en-US" sz="800"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28" name="テキスト ボックス 27"/>
          <p:cNvSpPr txBox="1"/>
          <p:nvPr/>
        </p:nvSpPr>
        <p:spPr>
          <a:xfrm>
            <a:off x="627017" y="3771387"/>
            <a:ext cx="10972800" cy="430887"/>
          </a:xfrm>
          <a:prstGeom prst="rect">
            <a:avLst/>
          </a:prstGeom>
          <a:noFill/>
        </p:spPr>
        <p:txBody>
          <a:bodyPr wrap="square" rtlCol="0">
            <a:spAutoFit/>
          </a:bodyPr>
          <a:lstStyle/>
          <a:p>
            <a:r>
              <a:rPr lang="ja-JP" altLang="en-US" sz="1100" dirty="0" smtClean="0">
                <a:solidFill>
                  <a:srgbClr val="0070C0"/>
                </a:solidFill>
                <a:latin typeface="メイリオ" panose="020B0604030504040204" pitchFamily="50" charset="-128"/>
                <a:ea typeface="メイリオ" panose="020B0604030504040204" pitchFamily="50" charset="-128"/>
              </a:rPr>
              <a:t>制作費・更新費を</a:t>
            </a:r>
            <a:r>
              <a:rPr lang="en-US" altLang="ja-JP" sz="1100" dirty="0" smtClean="0">
                <a:solidFill>
                  <a:srgbClr val="0070C0"/>
                </a:solidFill>
                <a:latin typeface="メイリオ" panose="020B0604030504040204" pitchFamily="50" charset="-128"/>
                <a:ea typeface="メイリオ" panose="020B0604030504040204" pitchFamily="50" charset="-128"/>
              </a:rPr>
              <a:t>0</a:t>
            </a:r>
            <a:r>
              <a:rPr lang="ja-JP" altLang="en-US" sz="1100" dirty="0" smtClean="0">
                <a:solidFill>
                  <a:srgbClr val="0070C0"/>
                </a:solidFill>
                <a:latin typeface="メイリオ" panose="020B0604030504040204" pitchFamily="50" charset="-128"/>
                <a:ea typeface="メイリオ" panose="020B0604030504040204" pitchFamily="50" charset="-128"/>
              </a:rPr>
              <a:t>に抑えられる。公式当初想定される</a:t>
            </a:r>
            <a:r>
              <a:rPr lang="en-US" altLang="ja-JP" sz="1100" dirty="0" smtClean="0">
                <a:solidFill>
                  <a:srgbClr val="0070C0"/>
                </a:solidFill>
                <a:latin typeface="メイリオ" panose="020B0604030504040204" pitchFamily="50" charset="-128"/>
                <a:ea typeface="メイリオ" panose="020B0604030504040204" pitchFamily="50" charset="-128"/>
              </a:rPr>
              <a:t>27</a:t>
            </a:r>
            <a:r>
              <a:rPr lang="ja-JP" altLang="en-US" sz="1100" dirty="0" smtClean="0">
                <a:solidFill>
                  <a:srgbClr val="0070C0"/>
                </a:solidFill>
                <a:latin typeface="メイリオ" panose="020B0604030504040204" pitchFamily="50" charset="-128"/>
                <a:ea typeface="メイリオ" panose="020B0604030504040204" pitchFamily="50" charset="-128"/>
              </a:rPr>
              <a:t>業態を超える分については、</a:t>
            </a:r>
            <a:r>
              <a:rPr lang="en-US" altLang="ja-JP" sz="1100" dirty="0" smtClean="0">
                <a:solidFill>
                  <a:srgbClr val="0070C0"/>
                </a:solidFill>
                <a:latin typeface="メイリオ" panose="020B0604030504040204" pitchFamily="50" charset="-128"/>
                <a:ea typeface="メイリオ" panose="020B0604030504040204" pitchFamily="50" charset="-128"/>
              </a:rPr>
              <a:t>5</a:t>
            </a:r>
            <a:r>
              <a:rPr lang="ja-JP" altLang="en-US" sz="1100" dirty="0" smtClean="0">
                <a:solidFill>
                  <a:srgbClr val="0070C0"/>
                </a:solidFill>
                <a:latin typeface="メイリオ" panose="020B0604030504040204" pitchFamily="50" charset="-128"/>
                <a:ea typeface="メイリオ" panose="020B0604030504040204" pitchFamily="50" charset="-128"/>
              </a:rPr>
              <a:t>万円</a:t>
            </a:r>
            <a:r>
              <a:rPr lang="en-US" altLang="ja-JP" sz="1100" dirty="0" smtClean="0">
                <a:solidFill>
                  <a:srgbClr val="0070C0"/>
                </a:solidFill>
                <a:latin typeface="メイリオ" panose="020B0604030504040204" pitchFamily="50" charset="-128"/>
                <a:ea typeface="メイリオ" panose="020B0604030504040204" pitchFamily="50" charset="-128"/>
              </a:rPr>
              <a:t>/</a:t>
            </a:r>
            <a:r>
              <a:rPr lang="ja-JP" altLang="en-US" sz="1100" dirty="0" smtClean="0">
                <a:solidFill>
                  <a:srgbClr val="0070C0"/>
                </a:solidFill>
                <a:latin typeface="メイリオ" panose="020B0604030504040204" pitchFamily="50" charset="-128"/>
                <a:ea typeface="メイリオ" panose="020B0604030504040204" pitchFamily="50" charset="-128"/>
              </a:rPr>
              <a:t>業態の初期費用にて制作が可能。フォーマットへ情報を流し込む際に外注する場合でも</a:t>
            </a:r>
            <a:r>
              <a:rPr lang="en-US" altLang="ja-JP" sz="1100" dirty="0" smtClean="0">
                <a:solidFill>
                  <a:srgbClr val="0070C0"/>
                </a:solidFill>
                <a:latin typeface="メイリオ" panose="020B0604030504040204" pitchFamily="50" charset="-128"/>
                <a:ea typeface="メイリオ" panose="020B0604030504040204" pitchFamily="50" charset="-128"/>
              </a:rPr>
              <a:t>15</a:t>
            </a:r>
            <a:r>
              <a:rPr lang="ja-JP" altLang="en-US" sz="1100" dirty="0" smtClean="0">
                <a:solidFill>
                  <a:srgbClr val="0070C0"/>
                </a:solidFill>
                <a:latin typeface="メイリオ" panose="020B0604030504040204" pitchFamily="50" charset="-128"/>
                <a:ea typeface="メイリオ" panose="020B0604030504040204" pitchFamily="50" charset="-128"/>
              </a:rPr>
              <a:t>万円程のコストに抑えられる。</a:t>
            </a:r>
            <a:endParaRPr lang="ja-JP" altLang="en-US" sz="1100" dirty="0">
              <a:solidFill>
                <a:srgbClr val="0070C0"/>
              </a:solidFill>
              <a:latin typeface="メイリオ" panose="020B0604030504040204" pitchFamily="50" charset="-128"/>
              <a:ea typeface="メイリオ"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2177939551"/>
              </p:ext>
            </p:extLst>
          </p:nvPr>
        </p:nvGraphicFramePr>
        <p:xfrm>
          <a:off x="627016" y="984468"/>
          <a:ext cx="8987243" cy="891583"/>
        </p:xfrm>
        <a:graphic>
          <a:graphicData uri="http://schemas.openxmlformats.org/drawingml/2006/table">
            <a:tbl>
              <a:tblPr>
                <a:effectLst>
                  <a:outerShdw blurRad="50800" dist="38100" dir="2700000" algn="tl" rotWithShape="0">
                    <a:prstClr val="black">
                      <a:alpha val="40000"/>
                    </a:prstClr>
                  </a:outerShdw>
                </a:effectLst>
              </a:tblPr>
              <a:tblGrid>
                <a:gridCol w="3257615">
                  <a:extLst>
                    <a:ext uri="{9D8B030D-6E8A-4147-A177-3AD203B41FA5}">
                      <a16:colId xmlns:a16="http://schemas.microsoft.com/office/drawing/2014/main" val="163272327"/>
                    </a:ext>
                  </a:extLst>
                </a:gridCol>
                <a:gridCol w="2164793">
                  <a:extLst>
                    <a:ext uri="{9D8B030D-6E8A-4147-A177-3AD203B41FA5}">
                      <a16:colId xmlns:a16="http://schemas.microsoft.com/office/drawing/2014/main" val="2853813254"/>
                    </a:ext>
                  </a:extLst>
                </a:gridCol>
                <a:gridCol w="1929247">
                  <a:extLst>
                    <a:ext uri="{9D8B030D-6E8A-4147-A177-3AD203B41FA5}">
                      <a16:colId xmlns:a16="http://schemas.microsoft.com/office/drawing/2014/main" val="3364318234"/>
                    </a:ext>
                  </a:extLst>
                </a:gridCol>
                <a:gridCol w="1635588">
                  <a:extLst>
                    <a:ext uri="{9D8B030D-6E8A-4147-A177-3AD203B41FA5}">
                      <a16:colId xmlns:a16="http://schemas.microsoft.com/office/drawing/2014/main" val="416344996"/>
                    </a:ext>
                  </a:extLst>
                </a:gridCol>
              </a:tblGrid>
              <a:tr h="300340">
                <a:tc>
                  <a:txBody>
                    <a:bodyPr/>
                    <a:lstStyle/>
                    <a:p>
                      <a:r>
                        <a:rPr lang="ja-JP" altLang="en-US" sz="1100" b="1" dirty="0" smtClean="0">
                          <a:latin typeface="メイリオ" panose="020B0604030504040204" pitchFamily="50" charset="-128"/>
                          <a:ea typeface="メイリオ" panose="020B0604030504040204" pitchFamily="50" charset="-128"/>
                        </a:rPr>
                        <a:t>ネット予約に関する項目</a:t>
                      </a:r>
                    </a:p>
                  </a:txBody>
                  <a:tcPr marL="7620" marR="7620" marT="762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ctr" rtl="0" fontAlgn="ctr"/>
                      <a:r>
                        <a:rPr lang="zh-TW" altLang="en-US" sz="1100" b="1" i="0" u="none" strike="noStrike" dirty="0">
                          <a:solidFill>
                            <a:srgbClr val="404040"/>
                          </a:solidFill>
                          <a:effectLst/>
                          <a:latin typeface="メイリオ" panose="020B0604030504040204" pitchFamily="50" charset="-128"/>
                          <a:ea typeface="メイリオ" panose="020B0604030504040204" pitchFamily="50" charset="-128"/>
                        </a:rPr>
                        <a:t>平常</a:t>
                      </a:r>
                      <a:r>
                        <a:rPr lang="zh-TW" altLang="en-US" sz="1100" b="1" i="0" u="none" strike="noStrike" dirty="0" smtClean="0">
                          <a:solidFill>
                            <a:srgbClr val="404040"/>
                          </a:solidFill>
                          <a:effectLst/>
                          <a:latin typeface="メイリオ" panose="020B0604030504040204" pitchFamily="50" charset="-128"/>
                          <a:ea typeface="メイリオ" panose="020B0604030504040204" pitchFamily="50" charset="-128"/>
                        </a:rPr>
                        <a:t>時</a:t>
                      </a:r>
                      <a:endParaRPr lang="en-US" altLang="zh-TW" sz="1100" b="1" i="0" u="none" strike="noStrike" dirty="0" smtClean="0">
                        <a:solidFill>
                          <a:srgbClr val="404040"/>
                        </a:solidFill>
                        <a:effectLst/>
                        <a:latin typeface="メイリオ" panose="020B0604030504040204" pitchFamily="50" charset="-128"/>
                        <a:ea typeface="メイリオ" panose="020B0604030504040204" pitchFamily="50" charset="-128"/>
                      </a:endParaRPr>
                    </a:p>
                    <a:p>
                      <a:pPr algn="ctr" rtl="0" fontAlgn="ctr"/>
                      <a:r>
                        <a:rPr lang="zh-TW" altLang="en-US" sz="1100" b="0" i="0" u="none" strike="noStrike" dirty="0" smtClean="0">
                          <a:solidFill>
                            <a:srgbClr val="404040"/>
                          </a:solidFill>
                          <a:effectLst/>
                          <a:latin typeface="メイリオ" panose="020B0604030504040204" pitchFamily="50" charset="-128"/>
                          <a:ea typeface="メイリオ" panose="020B0604030504040204" pitchFamily="50" charset="-128"/>
                        </a:rPr>
                        <a:t>（</a:t>
                      </a:r>
                      <a:r>
                        <a:rPr lang="en-US" altLang="zh-TW" sz="1100" b="0" i="0" u="none" strike="noStrike" dirty="0" smtClean="0">
                          <a:solidFill>
                            <a:srgbClr val="404040"/>
                          </a:solidFill>
                          <a:effectLst/>
                          <a:latin typeface="メイリオ" panose="020B0604030504040204" pitchFamily="50" charset="-128"/>
                          <a:ea typeface="メイリオ" panose="020B0604030504040204" pitchFamily="50" charset="-128"/>
                        </a:rPr>
                        <a:t>2019</a:t>
                      </a:r>
                      <a:r>
                        <a:rPr lang="zh-TW" altLang="en-US" sz="1100" b="0" i="0" u="none" strike="noStrike" dirty="0" smtClean="0">
                          <a:solidFill>
                            <a:srgbClr val="404040"/>
                          </a:solidFill>
                          <a:effectLst/>
                          <a:latin typeface="メイリオ" panose="020B0604030504040204" pitchFamily="50" charset="-128"/>
                          <a:ea typeface="メイリオ" panose="020B0604030504040204" pitchFamily="50" charset="-128"/>
                        </a:rPr>
                        <a:t>年）</a:t>
                      </a:r>
                      <a:endParaRPr lang="zh-TW" altLang="en-US" sz="1100" b="0" i="0" u="none" strike="noStrike" dirty="0">
                        <a:solidFill>
                          <a:srgbClr val="404040"/>
                        </a:solidFill>
                        <a:effectLst/>
                        <a:latin typeface="メイリオ" panose="020B0604030504040204" pitchFamily="50" charset="-128"/>
                        <a:ea typeface="メイリオ" panose="020B0604030504040204" pitchFamily="50" charset="-128"/>
                      </a:endParaRP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ctr" rtl="0" fontAlgn="ctr"/>
                      <a:r>
                        <a:rPr lang="ja-JP" altLang="en-US" sz="1100" b="1" i="0" u="none" strike="noStrike" dirty="0" smtClean="0">
                          <a:solidFill>
                            <a:srgbClr val="404040"/>
                          </a:solidFill>
                          <a:effectLst/>
                          <a:latin typeface="メイリオ" panose="020B0604030504040204" pitchFamily="50" charset="-128"/>
                          <a:ea typeface="メイリオ" panose="020B0604030504040204" pitchFamily="50" charset="-128"/>
                        </a:rPr>
                        <a:t>施策後</a:t>
                      </a:r>
                      <a:r>
                        <a:rPr lang="en-US" altLang="ja-JP" sz="1100" b="1" i="0" u="none" strike="noStrike" dirty="0" smtClean="0">
                          <a:solidFill>
                            <a:srgbClr val="404040"/>
                          </a:solidFill>
                          <a:effectLst/>
                          <a:latin typeface="メイリオ" panose="020B0604030504040204" pitchFamily="50" charset="-128"/>
                          <a:ea typeface="メイリオ" panose="020B0604030504040204" pitchFamily="50" charset="-128"/>
                        </a:rPr>
                        <a:t/>
                      </a:r>
                      <a:br>
                        <a:rPr lang="en-US" altLang="ja-JP" sz="1100" b="1" i="0" u="none" strike="noStrike" dirty="0" smtClean="0">
                          <a:solidFill>
                            <a:srgbClr val="404040"/>
                          </a:solidFill>
                          <a:effectLst/>
                          <a:latin typeface="メイリオ" panose="020B0604030504040204" pitchFamily="50" charset="-128"/>
                          <a:ea typeface="メイリオ" panose="020B0604030504040204" pitchFamily="50" charset="-128"/>
                        </a:rPr>
                      </a:br>
                      <a:r>
                        <a:rPr lang="ja-JP" altLang="en-US" sz="1100" b="0" i="0" u="none" strike="noStrike" dirty="0" smtClean="0">
                          <a:solidFill>
                            <a:schemeClr val="tx1">
                              <a:lumMod val="75000"/>
                              <a:lumOff val="25000"/>
                            </a:schemeClr>
                          </a:solidFill>
                          <a:effectLst/>
                          <a:latin typeface="メイリオ" panose="020B0604030504040204" pitchFamily="50" charset="-128"/>
                          <a:ea typeface="メイリオ" panose="020B0604030504040204" pitchFamily="50" charset="-128"/>
                        </a:rPr>
                        <a:t>（アフターコロナ想定値）</a:t>
                      </a:r>
                      <a:endPar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40000"/>
                        <a:lumOff val="60000"/>
                      </a:schemeClr>
                    </a:solidFill>
                  </a:tcPr>
                </a:tc>
                <a:tc>
                  <a:txBody>
                    <a:bodyPr/>
                    <a:lstStyle/>
                    <a:p>
                      <a:pPr algn="ctr" rtl="0" fontAlgn="ctr"/>
                      <a:r>
                        <a:rPr lang="ja-JP" altLang="en-US" sz="1100" b="1" i="0" u="none" strike="noStrike" dirty="0" smtClean="0">
                          <a:solidFill>
                            <a:srgbClr val="404040"/>
                          </a:solidFill>
                          <a:effectLst/>
                          <a:latin typeface="メイリオ" panose="020B0604030504040204" pitchFamily="50" charset="-128"/>
                          <a:ea typeface="メイリオ" panose="020B0604030504040204" pitchFamily="50" charset="-128"/>
                        </a:rPr>
                        <a:t>増加数</a:t>
                      </a:r>
                      <a:endParaRPr lang="en-US" altLang="ja-JP" sz="1100" b="1" i="0" u="none" strike="noStrike" dirty="0" smtClean="0">
                        <a:solidFill>
                          <a:srgbClr val="404040"/>
                        </a:solidFill>
                        <a:effectLst/>
                        <a:latin typeface="メイリオ" panose="020B0604030504040204" pitchFamily="50" charset="-128"/>
                        <a:ea typeface="メイリオ" panose="020B0604030504040204" pitchFamily="50" charset="-128"/>
                      </a:endParaRPr>
                    </a:p>
                    <a:p>
                      <a:pPr algn="ctr" rtl="0" fontAlgn="ctr"/>
                      <a:endParaRPr lang="ja-JP" altLang="en-US" sz="1100" b="1" i="0" u="none" strike="noStrike" dirty="0">
                        <a:solidFill>
                          <a:srgbClr val="404040"/>
                        </a:solidFill>
                        <a:effectLst/>
                        <a:latin typeface="メイリオ" panose="020B0604030504040204" pitchFamily="50" charset="-128"/>
                        <a:ea typeface="メイリオ" panose="020B0604030504040204" pitchFamily="50" charset="-128"/>
                      </a:endParaRPr>
                    </a:p>
                  </a:txBody>
                  <a:tcPr marL="7620" marR="7620" marT="762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873393940"/>
                  </a:ext>
                </a:extLst>
              </a:tr>
              <a:tr h="236263">
                <a:tc>
                  <a:txBody>
                    <a:bodyPr/>
                    <a:lstStyle/>
                    <a:p>
                      <a:pPr algn="l" rtl="0"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rPr>
                        <a:t>ネット経由で当社店舗を予約するユーザー数</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rtl="0" fontAlgn="ct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rPr>
                        <a:t>100</a:t>
                      </a: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rPr>
                        <a:t>万</a:t>
                      </a:r>
                      <a:endPar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endParaRPr>
                    </a:p>
                    <a:p>
                      <a:pPr algn="ctr" rtl="0" fontAlgn="ctr"/>
                      <a:r>
                        <a:rPr lang="ja-JP" altLang="en-US" sz="900" b="0" i="0" u="none" strike="noStrike" dirty="0" smtClean="0">
                          <a:solidFill>
                            <a:schemeClr val="bg1">
                              <a:lumMod val="50000"/>
                            </a:schemeClr>
                          </a:solidFill>
                          <a:effectLst/>
                          <a:latin typeface="メイリオ" panose="020B0604030504040204" pitchFamily="50" charset="-128"/>
                          <a:ea typeface="メイリオ" panose="020B0604030504040204" pitchFamily="50" charset="-128"/>
                        </a:rPr>
                        <a:t>ユーザー</a:t>
                      </a:r>
                      <a:endParaRPr lang="en-US" altLang="ja-JP" sz="900" b="0" i="0" u="none" strike="noStrike" dirty="0">
                        <a:solidFill>
                          <a:schemeClr val="bg1">
                            <a:lumMod val="50000"/>
                          </a:schemeClr>
                        </a:solidFill>
                        <a:effectLst/>
                        <a:latin typeface="メイリオ" panose="020B0604030504040204" pitchFamily="50" charset="-128"/>
                        <a:ea typeface="メイリオ" panose="020B0604030504040204" pitchFamily="50" charset="-128"/>
                      </a:endParaRP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rtl="0" fontAlgn="ct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rPr>
                        <a:t>120</a:t>
                      </a: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rPr>
                        <a:t>万</a:t>
                      </a:r>
                      <a:endPar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endParaRPr>
                    </a:p>
                    <a:p>
                      <a:pPr algn="ctr" rtl="0" fontAlgn="ctr"/>
                      <a:r>
                        <a:rPr kumimoji="1" lang="ja-JP" altLang="en-US" sz="900" b="0" i="0" u="none" strike="noStrike" kern="1200" cap="none" spc="0" normalizeH="0" baseline="0" noProof="0" dirty="0" smtClean="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rPr>
                        <a:t>ユーザー</a:t>
                      </a:r>
                      <a:endParaRPr lang="en-US" altLang="ja-JP" sz="9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rtl="0" fontAlgn="ctr"/>
                      <a:r>
                        <a:rPr lang="en-US" altLang="ja-JP" sz="1100" b="1" i="0" u="none" strike="noStrike" dirty="0" smtClean="0">
                          <a:solidFill>
                            <a:srgbClr val="000000"/>
                          </a:solidFill>
                          <a:effectLst/>
                          <a:latin typeface="メイリオ" panose="020B0604030504040204" pitchFamily="50" charset="-128"/>
                          <a:ea typeface="メイリオ" panose="020B0604030504040204" pitchFamily="50" charset="-128"/>
                        </a:rPr>
                        <a:t>20</a:t>
                      </a:r>
                      <a:r>
                        <a:rPr lang="ja-JP" altLang="en-US" sz="1100" b="1" i="0" u="none" strike="noStrike" dirty="0" smtClean="0">
                          <a:solidFill>
                            <a:srgbClr val="000000"/>
                          </a:solidFill>
                          <a:effectLst/>
                          <a:latin typeface="メイリオ" panose="020B0604030504040204" pitchFamily="50" charset="-128"/>
                          <a:ea typeface="メイリオ" panose="020B0604030504040204" pitchFamily="50" charset="-128"/>
                        </a:rPr>
                        <a:t>万</a:t>
                      </a:r>
                      <a:endParaRPr lang="en-US" altLang="ja-JP" sz="1100" b="1" i="0" u="none" strike="noStrike" dirty="0" smtClean="0">
                        <a:solidFill>
                          <a:srgbClr val="000000"/>
                        </a:solidFill>
                        <a:effectLst/>
                        <a:latin typeface="メイリオ" panose="020B0604030504040204" pitchFamily="50" charset="-128"/>
                        <a:ea typeface="メイリオ" panose="020B0604030504040204" pitchFamily="50" charset="-128"/>
                      </a:endParaRPr>
                    </a:p>
                    <a:p>
                      <a:pPr algn="ctr" rtl="0" fontAlgn="ctr"/>
                      <a:r>
                        <a:rPr kumimoji="1" lang="ja-JP" altLang="en-US" sz="900" b="0" i="0" u="none" strike="noStrike" kern="1200" cap="none" spc="0" normalizeH="0" baseline="0" noProof="0" dirty="0" smtClean="0">
                          <a:ln>
                            <a:noFill/>
                          </a:ln>
                          <a:solidFill>
                            <a:prstClr val="white">
                              <a:lumMod val="50000"/>
                            </a:prstClr>
                          </a:solidFill>
                          <a:effectLst/>
                          <a:uLnTx/>
                          <a:uFillTx/>
                          <a:latin typeface="メイリオ" panose="020B0604030504040204" pitchFamily="50" charset="-128"/>
                          <a:ea typeface="メイリオ" panose="020B0604030504040204" pitchFamily="50" charset="-128"/>
                          <a:cs typeface="+mn-cs"/>
                        </a:rPr>
                        <a:t>ユーザー</a:t>
                      </a:r>
                      <a:endParaRPr lang="en-US" altLang="ja-JP" sz="9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extLst>
                  <a:ext uri="{0D108BD9-81ED-4DB2-BD59-A6C34878D82A}">
                    <a16:rowId xmlns:a16="http://schemas.microsoft.com/office/drawing/2014/main" val="3829911251"/>
                  </a:ext>
                </a:extLst>
              </a:tr>
              <a:tr h="236263">
                <a:tc>
                  <a:txBody>
                    <a:bodyPr/>
                    <a:lstStyle/>
                    <a:p>
                      <a:pPr algn="l" rtl="0"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rPr>
                        <a:t>ネット予約貢献売上</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rPr>
                        <a:t>50</a:t>
                      </a: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rPr>
                        <a:t>億円</a:t>
                      </a:r>
                      <a:endParaRPr lang="en-US" altLang="ja-JP" sz="1100" b="0" i="0" u="none" strike="noStrike" dirty="0">
                        <a:solidFill>
                          <a:schemeClr val="bg1">
                            <a:lumMod val="50000"/>
                          </a:schemeClr>
                        </a:solidFill>
                        <a:effectLst/>
                        <a:latin typeface="メイリオ" panose="020B0604030504040204" pitchFamily="50" charset="-128"/>
                        <a:ea typeface="メイリオ" panose="020B0604030504040204" pitchFamily="50" charset="-128"/>
                      </a:endParaRP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rPr>
                        <a:t>60</a:t>
                      </a: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rPr>
                        <a:t>億円</a:t>
                      </a:r>
                      <a:endParaRPr lang="en-US" altLang="ja-JP"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altLang="ja-JP" sz="1100" b="1" i="0" u="none" strike="noStrike" dirty="0" smtClean="0">
                          <a:solidFill>
                            <a:srgbClr val="000000"/>
                          </a:solidFill>
                          <a:effectLst/>
                          <a:latin typeface="メイリオ" panose="020B0604030504040204" pitchFamily="50" charset="-128"/>
                          <a:ea typeface="メイリオ" panose="020B0604030504040204" pitchFamily="50" charset="-128"/>
                        </a:rPr>
                        <a:t>10</a:t>
                      </a:r>
                      <a:r>
                        <a:rPr lang="ja-JP" altLang="en-US" sz="1100" b="1" i="0" u="none" strike="noStrike" dirty="0" smtClean="0">
                          <a:solidFill>
                            <a:srgbClr val="000000"/>
                          </a:solidFill>
                          <a:effectLst/>
                          <a:latin typeface="メイリオ" panose="020B0604030504040204" pitchFamily="50" charset="-128"/>
                          <a:ea typeface="メイリオ" panose="020B0604030504040204" pitchFamily="50" charset="-128"/>
                        </a:rPr>
                        <a:t>億円</a:t>
                      </a:r>
                      <a:endParaRPr lang="en-US" altLang="ja-JP" sz="11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6350" cap="flat" cmpd="sng" algn="ctr">
                      <a:solidFill>
                        <a:srgbClr val="000000"/>
                      </a:solidFill>
                      <a:prstDash val="dot"/>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6567320"/>
                  </a:ext>
                </a:extLst>
              </a:tr>
            </a:tbl>
          </a:graphicData>
        </a:graphic>
      </p:graphicFrame>
      <p:sp>
        <p:nvSpPr>
          <p:cNvPr id="9" name="テキスト ボックス 8"/>
          <p:cNvSpPr txBox="1"/>
          <p:nvPr/>
        </p:nvSpPr>
        <p:spPr>
          <a:xfrm>
            <a:off x="-14601" y="3896383"/>
            <a:ext cx="461665" cy="1246495"/>
          </a:xfrm>
          <a:prstGeom prst="rect">
            <a:avLst/>
          </a:prstGeom>
          <a:noFill/>
        </p:spPr>
        <p:txBody>
          <a:bodyPr vert="eaVert" wrap="none" rtlCol="0">
            <a:spAutoFit/>
          </a:bodyPr>
          <a:lstStyle/>
          <a:p>
            <a:r>
              <a:rPr kumimoji="1" lang="ja-JP" altLang="en-US" b="1" dirty="0" smtClean="0">
                <a:latin typeface="メイリオ" panose="020B0604030504040204" pitchFamily="50" charset="-128"/>
                <a:ea typeface="メイリオ" panose="020B0604030504040204" pitchFamily="50" charset="-128"/>
              </a:rPr>
              <a:t>コスト削減</a:t>
            </a:r>
            <a:endParaRPr kumimoji="1" lang="ja-JP" altLang="en-US" b="1" dirty="0">
              <a:latin typeface="メイリオ" panose="020B0604030504040204" pitchFamily="50" charset="-128"/>
              <a:ea typeface="メイリオ" panose="020B0604030504040204" pitchFamily="50" charset="-128"/>
            </a:endParaRPr>
          </a:p>
        </p:txBody>
      </p:sp>
      <p:sp>
        <p:nvSpPr>
          <p:cNvPr id="29" name="テキスト ボックス 28"/>
          <p:cNvSpPr txBox="1"/>
          <p:nvPr/>
        </p:nvSpPr>
        <p:spPr>
          <a:xfrm>
            <a:off x="-14601" y="954524"/>
            <a:ext cx="461665" cy="1015663"/>
          </a:xfrm>
          <a:prstGeom prst="rect">
            <a:avLst/>
          </a:prstGeom>
          <a:noFill/>
        </p:spPr>
        <p:txBody>
          <a:bodyPr vert="eaVert" wrap="none" rtlCol="0">
            <a:spAutoFit/>
          </a:bodyPr>
          <a:lstStyle/>
          <a:p>
            <a:r>
              <a:rPr kumimoji="1" lang="ja-JP" altLang="en-US" b="1" dirty="0" smtClean="0">
                <a:latin typeface="メイリオ" panose="020B0604030504040204" pitchFamily="50" charset="-128"/>
                <a:ea typeface="メイリオ" panose="020B0604030504040204" pitchFamily="50" charset="-128"/>
              </a:rPr>
              <a:t>売上拡大</a:t>
            </a:r>
            <a:endParaRPr kumimoji="1" lang="ja-JP" altLang="en-US" b="1" dirty="0">
              <a:latin typeface="メイリオ" panose="020B0604030504040204" pitchFamily="50" charset="-128"/>
              <a:ea typeface="メイリオ" panose="020B0604030504040204" pitchFamily="50" charset="-128"/>
            </a:endParaRPr>
          </a:p>
        </p:txBody>
      </p:sp>
      <p:sp>
        <p:nvSpPr>
          <p:cNvPr id="31" name="テキスト ボックス 30"/>
          <p:cNvSpPr txBox="1"/>
          <p:nvPr/>
        </p:nvSpPr>
        <p:spPr>
          <a:xfrm>
            <a:off x="627017" y="1961382"/>
            <a:ext cx="11260184" cy="261610"/>
          </a:xfrm>
          <a:prstGeom prst="rect">
            <a:avLst/>
          </a:prstGeom>
          <a:noFill/>
        </p:spPr>
        <p:txBody>
          <a:bodyPr wrap="square" rtlCol="0">
            <a:spAutoFit/>
          </a:bodyPr>
          <a:lstStyle/>
          <a:p>
            <a:r>
              <a:rPr lang="en-US" altLang="ja-JP" sz="1100" dirty="0" smtClean="0">
                <a:solidFill>
                  <a:srgbClr val="0070C0"/>
                </a:solidFill>
                <a:latin typeface="メイリオ" panose="020B0604030504040204" pitchFamily="50" charset="-128"/>
                <a:ea typeface="メイリオ" panose="020B0604030504040204" pitchFamily="50" charset="-128"/>
              </a:rPr>
              <a:t>SEO</a:t>
            </a:r>
            <a:r>
              <a:rPr lang="ja-JP" altLang="en-US" sz="1100" dirty="0" smtClean="0">
                <a:solidFill>
                  <a:srgbClr val="0070C0"/>
                </a:solidFill>
                <a:latin typeface="メイリオ" panose="020B0604030504040204" pitchFamily="50" charset="-128"/>
                <a:ea typeface="メイリオ" panose="020B0604030504040204" pitchFamily="50" charset="-128"/>
              </a:rPr>
              <a:t>強化によって、ネット予約の予約数を拡大する。</a:t>
            </a:r>
            <a:r>
              <a:rPr lang="en-US" altLang="ja-JP" sz="1100" dirty="0" smtClean="0">
                <a:solidFill>
                  <a:srgbClr val="0070C0"/>
                </a:solidFill>
                <a:latin typeface="メイリオ" panose="020B0604030504040204" pitchFamily="50" charset="-128"/>
                <a:ea typeface="メイリオ" panose="020B0604030504040204" pitchFamily="50" charset="-128"/>
              </a:rPr>
              <a:t>1</a:t>
            </a:r>
            <a:r>
              <a:rPr lang="ja-JP" altLang="en-US" sz="1100" dirty="0" smtClean="0">
                <a:solidFill>
                  <a:srgbClr val="0070C0"/>
                </a:solidFill>
                <a:latin typeface="メイリオ" panose="020B0604030504040204" pitchFamily="50" charset="-128"/>
                <a:ea typeface="メイリオ" panose="020B0604030504040204" pitchFamily="50" charset="-128"/>
              </a:rPr>
              <a:t>年後の成果目標は、ネット予約による年間売上</a:t>
            </a:r>
            <a:r>
              <a:rPr lang="en-US" altLang="ja-JP" sz="1100" dirty="0" smtClean="0">
                <a:solidFill>
                  <a:srgbClr val="0070C0"/>
                </a:solidFill>
                <a:latin typeface="メイリオ" panose="020B0604030504040204" pitchFamily="50" charset="-128"/>
                <a:ea typeface="メイリオ" panose="020B0604030504040204" pitchFamily="50" charset="-128"/>
              </a:rPr>
              <a:t>50</a:t>
            </a:r>
            <a:r>
              <a:rPr lang="ja-JP" altLang="en-US" sz="1100" dirty="0" smtClean="0">
                <a:solidFill>
                  <a:srgbClr val="0070C0"/>
                </a:solidFill>
                <a:latin typeface="メイリオ" panose="020B0604030504040204" pitchFamily="50" charset="-128"/>
                <a:ea typeface="メイリオ" panose="020B0604030504040204" pitchFamily="50" charset="-128"/>
              </a:rPr>
              <a:t>億⇒</a:t>
            </a:r>
            <a:r>
              <a:rPr lang="en-US" altLang="ja-JP" sz="1100" dirty="0" smtClean="0">
                <a:solidFill>
                  <a:srgbClr val="0070C0"/>
                </a:solidFill>
                <a:latin typeface="メイリオ" panose="020B0604030504040204" pitchFamily="50" charset="-128"/>
                <a:ea typeface="メイリオ" panose="020B0604030504040204" pitchFamily="50" charset="-128"/>
              </a:rPr>
              <a:t>60</a:t>
            </a:r>
            <a:r>
              <a:rPr lang="ja-JP" altLang="en-US" sz="1100" dirty="0" smtClean="0">
                <a:solidFill>
                  <a:srgbClr val="0070C0"/>
                </a:solidFill>
                <a:latin typeface="メイリオ" panose="020B0604030504040204" pitchFamily="50" charset="-128"/>
                <a:ea typeface="メイリオ" panose="020B0604030504040204" pitchFamily="50" charset="-128"/>
              </a:rPr>
              <a:t>億（</a:t>
            </a:r>
            <a:r>
              <a:rPr lang="en-US" altLang="ja-JP" sz="1100" dirty="0" smtClean="0">
                <a:solidFill>
                  <a:srgbClr val="0070C0"/>
                </a:solidFill>
                <a:latin typeface="メイリオ" panose="020B0604030504040204" pitchFamily="50" charset="-128"/>
                <a:ea typeface="メイリオ" panose="020B0604030504040204" pitchFamily="50" charset="-128"/>
              </a:rPr>
              <a:t>20%</a:t>
            </a:r>
            <a:r>
              <a:rPr lang="ja-JP" altLang="en-US" sz="1100" dirty="0" smtClean="0">
                <a:solidFill>
                  <a:srgbClr val="0070C0"/>
                </a:solidFill>
                <a:latin typeface="メイリオ" panose="020B0604030504040204" pitchFamily="50" charset="-128"/>
                <a:ea typeface="メイリオ" panose="020B0604030504040204" pitchFamily="50" charset="-128"/>
              </a:rPr>
              <a:t>増）を見込んでいる。</a:t>
            </a:r>
            <a:endParaRPr lang="ja-JP" altLang="en-US" sz="1100" dirty="0">
              <a:solidFill>
                <a:srgbClr val="0070C0"/>
              </a:solidFill>
              <a:latin typeface="メイリオ" panose="020B0604030504040204" pitchFamily="50" charset="-128"/>
              <a:ea typeface="メイリオ" panose="020B0604030504040204" pitchFamily="50" charset="-128"/>
            </a:endParaRPr>
          </a:p>
        </p:txBody>
      </p:sp>
      <p:sp>
        <p:nvSpPr>
          <p:cNvPr id="32" name="テキスト ボックス 31"/>
          <p:cNvSpPr txBox="1"/>
          <p:nvPr/>
        </p:nvSpPr>
        <p:spPr>
          <a:xfrm>
            <a:off x="473127" y="684313"/>
            <a:ext cx="1723549" cy="276999"/>
          </a:xfrm>
          <a:prstGeom prst="rect">
            <a:avLst/>
          </a:prstGeom>
          <a:noFill/>
        </p:spPr>
        <p:txBody>
          <a:bodyPr wrap="none" rtlCol="0">
            <a:spAutoFit/>
          </a:bodyPr>
          <a:lstStyle/>
          <a:p>
            <a:pPr algn="ctr"/>
            <a:r>
              <a:rPr lang="en-US" altLang="ja-JP" sz="1200" b="1" dirty="0" smtClean="0">
                <a:latin typeface="メイリオ" panose="020B0604030504040204" pitchFamily="50" charset="-128"/>
                <a:ea typeface="メイリオ" panose="020B0604030504040204" pitchFamily="50" charset="-128"/>
              </a:rPr>
              <a:t>【</a:t>
            </a:r>
            <a:r>
              <a:rPr lang="ja-JP" altLang="en-US" sz="1200" b="1" dirty="0" smtClean="0">
                <a:latin typeface="メイリオ" panose="020B0604030504040204" pitchFamily="50" charset="-128"/>
                <a:ea typeface="メイリオ" panose="020B0604030504040204" pitchFamily="50" charset="-128"/>
              </a:rPr>
              <a:t>ネット予約の増加</a:t>
            </a:r>
            <a:r>
              <a:rPr lang="en-US" altLang="ja-JP" sz="1200" b="1" dirty="0" smtClean="0">
                <a:latin typeface="メイリオ" panose="020B0604030504040204" pitchFamily="50" charset="-128"/>
                <a:ea typeface="メイリオ" panose="020B0604030504040204" pitchFamily="50" charset="-128"/>
              </a:rPr>
              <a:t>】</a:t>
            </a:r>
            <a:endParaRPr lang="ja-JP" altLang="en-US" sz="12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3746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51017" y="3040369"/>
            <a:ext cx="8194765"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kumimoji="1" lang="en-US" altLang="ja-JP" sz="2400" b="1" dirty="0" smtClean="0">
                <a:latin typeface="メイリオ" panose="020B0604030504040204" pitchFamily="50" charset="-128"/>
                <a:ea typeface="メイリオ" panose="020B0604030504040204" pitchFamily="50" charset="-128"/>
              </a:rPr>
              <a:t>appendix</a:t>
            </a:r>
            <a:endParaRPr kumimoji="1" lang="ja-JP" altLang="en-US" sz="2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68192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659400" y="1199389"/>
            <a:ext cx="6309907" cy="4999153"/>
          </a:xfrm>
          <a:prstGeom prst="rect">
            <a:avLst/>
          </a:prstGeom>
        </p:spPr>
      </p:pic>
      <p:sp>
        <p:nvSpPr>
          <p:cNvPr id="5" name="テキスト ボックス 4"/>
          <p:cNvSpPr txBox="1"/>
          <p:nvPr/>
        </p:nvSpPr>
        <p:spPr>
          <a:xfrm>
            <a:off x="659400" y="444138"/>
            <a:ext cx="3898824"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2020</a:t>
            </a:r>
            <a:r>
              <a:rPr kumimoji="1" lang="ja-JP" altLang="en-US" dirty="0" smtClean="0">
                <a:latin typeface="メイリオ" panose="020B0604030504040204" pitchFamily="50" charset="-128"/>
                <a:ea typeface="メイリオ" panose="020B0604030504040204" pitchFamily="50" charset="-128"/>
              </a:rPr>
              <a:t>年</a:t>
            </a:r>
            <a:r>
              <a:rPr kumimoji="1" lang="en-US" altLang="ja-JP" dirty="0" smtClean="0">
                <a:latin typeface="メイリオ" panose="020B0604030504040204" pitchFamily="50" charset="-128"/>
                <a:ea typeface="メイリオ" panose="020B0604030504040204" pitchFamily="50" charset="-128"/>
              </a:rPr>
              <a:t>3</a:t>
            </a:r>
            <a:r>
              <a:rPr kumimoji="1" lang="ja-JP" altLang="en-US" dirty="0" smtClean="0">
                <a:latin typeface="メイリオ" panose="020B0604030504040204" pitchFamily="50" charset="-128"/>
                <a:ea typeface="メイリオ" panose="020B0604030504040204" pitchFamily="50" charset="-128"/>
              </a:rPr>
              <a:t>月　方針伺い稟議（抜粋）</a:t>
            </a:r>
            <a:endParaRPr kumimoji="1" lang="ja-JP" altLang="en-US" dirty="0">
              <a:latin typeface="メイリオ" panose="020B0604030504040204" pitchFamily="50" charset="-128"/>
              <a:ea typeface="メイリオ" panose="020B0604030504040204" pitchFamily="50" charset="-128"/>
            </a:endParaRPr>
          </a:p>
        </p:txBody>
      </p:sp>
      <p:sp>
        <p:nvSpPr>
          <p:cNvPr id="6" name="小波 5"/>
          <p:cNvSpPr/>
          <p:nvPr/>
        </p:nvSpPr>
        <p:spPr>
          <a:xfrm>
            <a:off x="531223" y="914400"/>
            <a:ext cx="6574971" cy="365760"/>
          </a:xfrm>
          <a:prstGeom prst="doubleWav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小波 6"/>
          <p:cNvSpPr/>
          <p:nvPr/>
        </p:nvSpPr>
        <p:spPr>
          <a:xfrm>
            <a:off x="531223" y="6117771"/>
            <a:ext cx="6574971" cy="365760"/>
          </a:xfrm>
          <a:prstGeom prst="doubleWav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399314" y="3143794"/>
            <a:ext cx="740229" cy="200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399314" y="3498668"/>
            <a:ext cx="740229" cy="200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a:stCxn id="10" idx="3"/>
            <a:endCxn id="17" idx="1"/>
          </p:cNvCxnSpPr>
          <p:nvPr/>
        </p:nvCxnSpPr>
        <p:spPr>
          <a:xfrm>
            <a:off x="6139543" y="3243943"/>
            <a:ext cx="3204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9344298" y="3143794"/>
            <a:ext cx="1262743" cy="200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メイリオ" panose="020B0604030504040204" pitchFamily="50" charset="-128"/>
                <a:ea typeface="メイリオ" panose="020B0604030504040204" pitchFamily="50" charset="-128"/>
              </a:rPr>
              <a:t>￥</a:t>
            </a:r>
            <a:r>
              <a:rPr kumimoji="1" lang="en-US" altLang="ja-JP" sz="2000" b="1" dirty="0" smtClean="0">
                <a:solidFill>
                  <a:schemeClr val="tx1"/>
                </a:solidFill>
                <a:latin typeface="メイリオ" panose="020B0604030504040204" pitchFamily="50" charset="-128"/>
                <a:ea typeface="メイリオ" panose="020B0604030504040204" pitchFamily="50" charset="-128"/>
              </a:rPr>
              <a:t>374</a:t>
            </a:r>
            <a:r>
              <a:rPr kumimoji="1" lang="ja-JP" altLang="en-US" sz="2000" b="1" dirty="0" smtClean="0">
                <a:solidFill>
                  <a:schemeClr val="tx1"/>
                </a:solidFill>
                <a:latin typeface="メイリオ" panose="020B0604030504040204" pitchFamily="50" charset="-128"/>
                <a:ea typeface="メイリオ" panose="020B0604030504040204" pitchFamily="50" charset="-128"/>
              </a:rPr>
              <a:t>万</a:t>
            </a:r>
            <a:endParaRPr kumimoji="1" lang="ja-JP" altLang="en-US" sz="2000" b="1" dirty="0">
              <a:solidFill>
                <a:schemeClr val="tx1"/>
              </a:solidFill>
              <a:latin typeface="メイリオ" panose="020B0604030504040204" pitchFamily="50" charset="-128"/>
              <a:ea typeface="メイリオ" panose="020B0604030504040204" pitchFamily="50" charset="-128"/>
            </a:endParaRPr>
          </a:p>
        </p:txBody>
      </p:sp>
      <p:sp>
        <p:nvSpPr>
          <p:cNvPr id="18" name="正方形/長方形 17"/>
          <p:cNvSpPr/>
          <p:nvPr/>
        </p:nvSpPr>
        <p:spPr>
          <a:xfrm>
            <a:off x="9344298" y="3498668"/>
            <a:ext cx="1262743" cy="200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メイリオ" panose="020B0604030504040204" pitchFamily="50" charset="-128"/>
                <a:ea typeface="メイリオ" panose="020B0604030504040204" pitchFamily="50" charset="-128"/>
              </a:rPr>
              <a:t>￥</a:t>
            </a:r>
            <a:r>
              <a:rPr kumimoji="1" lang="en-US" altLang="ja-JP" sz="2000" b="1" dirty="0" smtClean="0">
                <a:solidFill>
                  <a:schemeClr val="tx1"/>
                </a:solidFill>
                <a:latin typeface="メイリオ" panose="020B0604030504040204" pitchFamily="50" charset="-128"/>
                <a:ea typeface="メイリオ" panose="020B0604030504040204" pitchFamily="50" charset="-128"/>
              </a:rPr>
              <a:t>235</a:t>
            </a:r>
            <a:r>
              <a:rPr lang="ja-JP" altLang="en-US" sz="2000" b="1" dirty="0">
                <a:solidFill>
                  <a:schemeClr val="tx1"/>
                </a:solidFill>
                <a:latin typeface="メイリオ" panose="020B0604030504040204" pitchFamily="50" charset="-128"/>
                <a:ea typeface="メイリオ" panose="020B0604030504040204" pitchFamily="50" charset="-128"/>
              </a:rPr>
              <a:t>万</a:t>
            </a:r>
            <a:endParaRPr kumimoji="1" lang="ja-JP" altLang="en-US" sz="2000" b="1" dirty="0">
              <a:solidFill>
                <a:schemeClr val="tx1"/>
              </a:solidFill>
              <a:latin typeface="メイリオ" panose="020B0604030504040204" pitchFamily="50" charset="-128"/>
              <a:ea typeface="メイリオ" panose="020B0604030504040204" pitchFamily="50" charset="-128"/>
            </a:endParaRPr>
          </a:p>
        </p:txBody>
      </p:sp>
      <p:cxnSp>
        <p:nvCxnSpPr>
          <p:cNvPr id="19" name="直線矢印コネクタ 18"/>
          <p:cNvCxnSpPr>
            <a:stCxn id="11" idx="3"/>
            <a:endCxn id="18" idx="1"/>
          </p:cNvCxnSpPr>
          <p:nvPr/>
        </p:nvCxnSpPr>
        <p:spPr>
          <a:xfrm>
            <a:off x="6139543" y="3598817"/>
            <a:ext cx="3204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8486502" y="3853542"/>
            <a:ext cx="2193571" cy="4507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u="sng" dirty="0" smtClean="0">
                <a:solidFill>
                  <a:schemeClr val="tx1"/>
                </a:solidFill>
                <a:latin typeface="メイリオ" panose="020B0604030504040204" pitchFamily="50" charset="-128"/>
                <a:ea typeface="メイリオ" panose="020B0604030504040204" pitchFamily="50" charset="-128"/>
              </a:rPr>
              <a:t>合計￥</a:t>
            </a:r>
            <a:r>
              <a:rPr kumimoji="1" lang="en-US" altLang="ja-JP" sz="2400" b="1" u="sng" dirty="0" smtClean="0">
                <a:solidFill>
                  <a:schemeClr val="tx1"/>
                </a:solidFill>
                <a:latin typeface="メイリオ" panose="020B0604030504040204" pitchFamily="50" charset="-128"/>
                <a:ea typeface="メイリオ" panose="020B0604030504040204" pitchFamily="50" charset="-128"/>
              </a:rPr>
              <a:t>609</a:t>
            </a:r>
            <a:r>
              <a:rPr lang="ja-JP" altLang="en-US" sz="2400" b="1" u="sng" dirty="0" smtClean="0">
                <a:solidFill>
                  <a:schemeClr val="tx1"/>
                </a:solidFill>
                <a:latin typeface="メイリオ" panose="020B0604030504040204" pitchFamily="50" charset="-128"/>
                <a:ea typeface="メイリオ" panose="020B0604030504040204" pitchFamily="50" charset="-128"/>
              </a:rPr>
              <a:t>万</a:t>
            </a:r>
            <a:endParaRPr kumimoji="1" lang="ja-JP" altLang="en-US" sz="2400" b="1" u="sng" dirty="0">
              <a:solidFill>
                <a:schemeClr val="tx1"/>
              </a:solidFill>
              <a:latin typeface="メイリオ" panose="020B0604030504040204" pitchFamily="50" charset="-128"/>
              <a:ea typeface="メイリオ" panose="020B0604030504040204" pitchFamily="50" charset="-128"/>
            </a:endParaRPr>
          </a:p>
        </p:txBody>
      </p:sp>
      <p:sp>
        <p:nvSpPr>
          <p:cNvPr id="27" name="テキスト ボックス 26"/>
          <p:cNvSpPr txBox="1"/>
          <p:nvPr/>
        </p:nvSpPr>
        <p:spPr>
          <a:xfrm>
            <a:off x="8331652" y="444138"/>
            <a:ext cx="2744662" cy="369332"/>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2022</a:t>
            </a:r>
            <a:r>
              <a:rPr kumimoji="1" lang="ja-JP" altLang="en-US" dirty="0" smtClean="0">
                <a:latin typeface="メイリオ" panose="020B0604030504040204" pitchFamily="50" charset="-128"/>
                <a:ea typeface="メイリオ" panose="020B0604030504040204" pitchFamily="50" charset="-128"/>
              </a:rPr>
              <a:t>年</a:t>
            </a:r>
            <a:r>
              <a:rPr kumimoji="1" lang="en-US" altLang="ja-JP" dirty="0" smtClean="0">
                <a:latin typeface="メイリオ" panose="020B0604030504040204" pitchFamily="50" charset="-128"/>
                <a:ea typeface="メイリオ" panose="020B0604030504040204" pitchFamily="50" charset="-128"/>
              </a:rPr>
              <a:t>2</a:t>
            </a:r>
            <a:r>
              <a:rPr kumimoji="1" lang="ja-JP" altLang="en-US" dirty="0" smtClean="0">
                <a:latin typeface="メイリオ" panose="020B0604030504040204" pitchFamily="50" charset="-128"/>
                <a:ea typeface="メイリオ" panose="020B0604030504040204" pitchFamily="50" charset="-128"/>
              </a:rPr>
              <a:t>月　再見積もり</a:t>
            </a:r>
            <a:endParaRPr kumimoji="1" lang="ja-JP" altLang="en-US" dirty="0">
              <a:latin typeface="メイリオ" panose="020B0604030504040204" pitchFamily="50" charset="-128"/>
              <a:ea typeface="メイリオ" panose="020B0604030504040204" pitchFamily="50" charset="-128"/>
            </a:endParaRPr>
          </a:p>
        </p:txBody>
      </p:sp>
      <p:sp>
        <p:nvSpPr>
          <p:cNvPr id="28" name="テキスト ボックス 27"/>
          <p:cNvSpPr txBox="1"/>
          <p:nvPr/>
        </p:nvSpPr>
        <p:spPr>
          <a:xfrm>
            <a:off x="8520507" y="4369155"/>
            <a:ext cx="2159566" cy="938719"/>
          </a:xfrm>
          <a:prstGeom prst="rect">
            <a:avLst/>
          </a:prstGeom>
          <a:noFill/>
          <a:ln>
            <a:solidFill>
              <a:srgbClr val="FFFFFF"/>
            </a:solidFill>
            <a:prstDash val="dash"/>
          </a:ln>
        </p:spPr>
        <p:txBody>
          <a:bodyPr wrap="none" rtlCol="0">
            <a:spAutoFit/>
          </a:bodyPr>
          <a:lstStyle/>
          <a:p>
            <a:r>
              <a:rPr kumimoji="1" lang="en-US" altLang="ja-JP" sz="1100" dirty="0" smtClean="0">
                <a:solidFill>
                  <a:schemeClr val="tx1">
                    <a:lumMod val="50000"/>
                    <a:lumOff val="50000"/>
                  </a:schemeClr>
                </a:solidFill>
                <a:latin typeface="メイリオ" panose="020B0604030504040204" pitchFamily="50" charset="-128"/>
                <a:ea typeface="メイリオ" panose="020B0604030504040204" pitchFamily="50" charset="-128"/>
              </a:rPr>
              <a:t>【</a:t>
            </a:r>
            <a:r>
              <a:rPr kumimoji="1" lang="ja-JP" altLang="en-US" sz="1100" dirty="0" smtClean="0">
                <a:solidFill>
                  <a:schemeClr val="tx1">
                    <a:lumMod val="50000"/>
                    <a:lumOff val="50000"/>
                  </a:schemeClr>
                </a:solidFill>
                <a:latin typeface="メイリオ" panose="020B0604030504040204" pitchFamily="50" charset="-128"/>
                <a:ea typeface="メイリオ" panose="020B0604030504040204" pitchFamily="50" charset="-128"/>
              </a:rPr>
              <a:t>主な追加要件</a:t>
            </a:r>
            <a:r>
              <a:rPr kumimoji="1" lang="en-US" altLang="ja-JP" sz="1100" dirty="0" smtClean="0">
                <a:solidFill>
                  <a:schemeClr val="tx1">
                    <a:lumMod val="50000"/>
                    <a:lumOff val="50000"/>
                  </a:schemeClr>
                </a:solidFill>
                <a:latin typeface="メイリオ" panose="020B0604030504040204" pitchFamily="50" charset="-128"/>
                <a:ea typeface="メイリオ" panose="020B0604030504040204" pitchFamily="50" charset="-128"/>
              </a:rPr>
              <a:t>】</a:t>
            </a:r>
          </a:p>
          <a:p>
            <a:r>
              <a:rPr lang="ja-JP" altLang="en-US" sz="1100" dirty="0" smtClean="0">
                <a:solidFill>
                  <a:schemeClr val="tx1">
                    <a:lumMod val="50000"/>
                    <a:lumOff val="50000"/>
                  </a:schemeClr>
                </a:solidFill>
                <a:latin typeface="メイリオ" panose="020B0604030504040204" pitchFamily="50" charset="-128"/>
                <a:ea typeface="メイリオ" panose="020B0604030504040204" pitchFamily="50" charset="-128"/>
              </a:rPr>
              <a:t>・外国語版テンプレート</a:t>
            </a:r>
            <a:endParaRPr lang="en-US" altLang="ja-JP" sz="1100" dirty="0" smtClean="0">
              <a:solidFill>
                <a:schemeClr val="tx1">
                  <a:lumMod val="50000"/>
                  <a:lumOff val="50000"/>
                </a:schemeClr>
              </a:solidFill>
              <a:latin typeface="メイリオ" panose="020B0604030504040204" pitchFamily="50" charset="-128"/>
              <a:ea typeface="メイリオ" panose="020B0604030504040204" pitchFamily="50" charset="-128"/>
            </a:endParaRPr>
          </a:p>
          <a:p>
            <a:r>
              <a:rPr kumimoji="1" lang="ja-JP" altLang="en-US" sz="1100" dirty="0" smtClean="0">
                <a:solidFill>
                  <a:schemeClr val="tx1">
                    <a:lumMod val="50000"/>
                    <a:lumOff val="50000"/>
                  </a:schemeClr>
                </a:solidFill>
                <a:latin typeface="メイリオ" panose="020B0604030504040204" pitchFamily="50" charset="-128"/>
                <a:ea typeface="メイリオ" panose="020B0604030504040204" pitchFamily="50" charset="-128"/>
              </a:rPr>
              <a:t>・カスタムページテンプレート</a:t>
            </a:r>
            <a:endParaRPr kumimoji="1" lang="en-US" altLang="ja-JP" sz="1100" dirty="0" smtClean="0">
              <a:solidFill>
                <a:schemeClr val="tx1">
                  <a:lumMod val="50000"/>
                  <a:lumOff val="50000"/>
                </a:schemeClr>
              </a:solidFill>
              <a:latin typeface="メイリオ" panose="020B0604030504040204" pitchFamily="50" charset="-128"/>
              <a:ea typeface="メイリオ" panose="020B0604030504040204" pitchFamily="50" charset="-128"/>
            </a:endParaRPr>
          </a:p>
          <a:p>
            <a:r>
              <a:rPr lang="ja-JP" altLang="en-US" sz="1100" dirty="0" smtClean="0">
                <a:solidFill>
                  <a:schemeClr val="tx1">
                    <a:lumMod val="50000"/>
                    <a:lumOff val="50000"/>
                  </a:schemeClr>
                </a:solidFill>
                <a:latin typeface="メイリオ" panose="020B0604030504040204" pitchFamily="50" charset="-128"/>
                <a:ea typeface="メイリオ" panose="020B0604030504040204" pitchFamily="50" charset="-128"/>
              </a:rPr>
              <a:t>・強制告知機能</a:t>
            </a:r>
            <a:endParaRPr lang="en-US" altLang="ja-JP" sz="1100" dirty="0" smtClean="0">
              <a:solidFill>
                <a:schemeClr val="tx1">
                  <a:lumMod val="50000"/>
                  <a:lumOff val="50000"/>
                </a:schemeClr>
              </a:solidFill>
              <a:latin typeface="メイリオ" panose="020B0604030504040204" pitchFamily="50" charset="-128"/>
              <a:ea typeface="メイリオ" panose="020B0604030504040204" pitchFamily="50" charset="-128"/>
            </a:endParaRPr>
          </a:p>
          <a:p>
            <a:r>
              <a:rPr kumimoji="1" lang="ja-JP" altLang="en-US" sz="1100" dirty="0" smtClean="0">
                <a:solidFill>
                  <a:schemeClr val="tx1">
                    <a:lumMod val="50000"/>
                    <a:lumOff val="50000"/>
                  </a:schemeClr>
                </a:solidFill>
                <a:latin typeface="メイリオ" panose="020B0604030504040204" pitchFamily="50" charset="-128"/>
                <a:ea typeface="メイリオ" panose="020B0604030504040204" pitchFamily="50" charset="-128"/>
              </a:rPr>
              <a:t>・一括情報更新機能</a:t>
            </a:r>
            <a:endParaRPr kumimoji="1" lang="ja-JP" altLang="en-US" sz="1100"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73200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8654322" y="870856"/>
            <a:ext cx="2873828" cy="307412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65000"/>
                  <a:lumOff val="35000"/>
                </a:schemeClr>
              </a:solidFill>
            </a:endParaRPr>
          </a:p>
        </p:txBody>
      </p:sp>
      <p:sp>
        <p:nvSpPr>
          <p:cNvPr id="44" name="正方形/長方形 43"/>
          <p:cNvSpPr/>
          <p:nvPr/>
        </p:nvSpPr>
        <p:spPr>
          <a:xfrm>
            <a:off x="4611443" y="870856"/>
            <a:ext cx="3025973" cy="307412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65000"/>
                  <a:lumOff val="35000"/>
                </a:schemeClr>
              </a:solidFill>
            </a:endParaRPr>
          </a:p>
        </p:txBody>
      </p:sp>
      <p:sp>
        <p:nvSpPr>
          <p:cNvPr id="43" name="正方形/長方形 42"/>
          <p:cNvSpPr/>
          <p:nvPr/>
        </p:nvSpPr>
        <p:spPr>
          <a:xfrm>
            <a:off x="522884" y="870856"/>
            <a:ext cx="2873828" cy="307412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65000"/>
                  <a:lumOff val="35000"/>
                </a:schemeClr>
              </a:solidFill>
            </a:endParaRPr>
          </a:p>
        </p:txBody>
      </p:sp>
      <p:sp>
        <p:nvSpPr>
          <p:cNvPr id="6" name="テキスト ボックス 5"/>
          <p:cNvSpPr txBox="1"/>
          <p:nvPr/>
        </p:nvSpPr>
        <p:spPr>
          <a:xfrm>
            <a:off x="357591" y="70747"/>
            <a:ext cx="6853105"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en-US" altLang="ja-JP" sz="1600" b="1" dirty="0" smtClean="0">
                <a:latin typeface="メイリオ" panose="020B0604030504040204" pitchFamily="50" charset="-128"/>
                <a:ea typeface="メイリオ" panose="020B0604030504040204" pitchFamily="50" charset="-128"/>
              </a:rPr>
              <a:t>【</a:t>
            </a:r>
            <a:r>
              <a:rPr kumimoji="1" lang="ja-JP" altLang="en-US" sz="1600" b="1" dirty="0" smtClean="0">
                <a:latin typeface="メイリオ" panose="020B0604030504040204" pitchFamily="50" charset="-128"/>
                <a:ea typeface="メイリオ" panose="020B0604030504040204" pitchFamily="50" charset="-128"/>
              </a:rPr>
              <a:t>マーケ</a:t>
            </a:r>
            <a:r>
              <a:rPr kumimoji="1" lang="en-US" altLang="ja-JP" sz="1600" b="1" dirty="0" smtClean="0">
                <a:latin typeface="メイリオ" panose="020B0604030504040204" pitchFamily="50" charset="-128"/>
                <a:ea typeface="メイリオ" panose="020B0604030504040204" pitchFamily="50" charset="-128"/>
              </a:rPr>
              <a:t>】</a:t>
            </a:r>
            <a:r>
              <a:rPr kumimoji="1" lang="ja-JP" altLang="en-US" sz="1600" b="1" dirty="0" smtClean="0">
                <a:latin typeface="メイリオ" panose="020B0604030504040204" pitchFamily="50" charset="-128"/>
                <a:ea typeface="メイリオ" panose="020B0604030504040204" pitchFamily="50" charset="-128"/>
              </a:rPr>
              <a:t>要件定義の担当プロパティと、リニューアルの狙いや目的</a:t>
            </a:r>
            <a:endParaRPr kumimoji="1" lang="ja-JP" altLang="en-US" sz="1600" b="1" dirty="0">
              <a:latin typeface="メイリオ" panose="020B0604030504040204" pitchFamily="50" charset="-128"/>
              <a:ea typeface="メイリオ" panose="020B0604030504040204" pitchFamily="50" charset="-128"/>
            </a:endParaRPr>
          </a:p>
        </p:txBody>
      </p:sp>
      <p:cxnSp>
        <p:nvCxnSpPr>
          <p:cNvPr id="3" name="直線コネクタ 2"/>
          <p:cNvCxnSpPr/>
          <p:nvPr/>
        </p:nvCxnSpPr>
        <p:spPr>
          <a:xfrm>
            <a:off x="139337" y="409301"/>
            <a:ext cx="1187849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993146" y="1131033"/>
            <a:ext cx="1859025" cy="793561"/>
          </a:xfrm>
          <a:prstGeom prst="rect">
            <a:avLst/>
          </a:prstGeom>
          <a:solidFill>
            <a:schemeClr val="bg1"/>
          </a:soli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lumMod val="65000"/>
                    <a:lumOff val="35000"/>
                  </a:schemeClr>
                </a:solidFill>
                <a:latin typeface="メイリオ" panose="020B0604030504040204" pitchFamily="50" charset="-128"/>
                <a:ea typeface="メイリオ" panose="020B0604030504040204" pitchFamily="50" charset="-128"/>
              </a:rPr>
              <a:t>業態ページ</a:t>
            </a:r>
            <a:endParaRPr lang="en-US" altLang="ja-JP" sz="1400" dirty="0">
              <a:solidFill>
                <a:schemeClr val="tx1">
                  <a:lumMod val="65000"/>
                  <a:lumOff val="35000"/>
                </a:schemeClr>
              </a:solidFill>
              <a:latin typeface="メイリオ" panose="020B0604030504040204" pitchFamily="50" charset="-128"/>
              <a:ea typeface="メイリオ" panose="020B0604030504040204" pitchFamily="50" charset="-128"/>
            </a:endParaRPr>
          </a:p>
          <a:p>
            <a:pPr algn="ctr"/>
            <a:r>
              <a:rPr lang="ja-JP" altLang="en-US" sz="1400" dirty="0">
                <a:solidFill>
                  <a:schemeClr val="tx1">
                    <a:lumMod val="65000"/>
                    <a:lumOff val="35000"/>
                  </a:schemeClr>
                </a:solidFill>
                <a:latin typeface="メイリオ" panose="020B0604030504040204" pitchFamily="50" charset="-128"/>
                <a:ea typeface="メイリオ" panose="020B0604030504040204" pitchFamily="50" charset="-128"/>
              </a:rPr>
              <a:t>（ブランドページ）</a:t>
            </a:r>
          </a:p>
        </p:txBody>
      </p:sp>
      <p:sp>
        <p:nvSpPr>
          <p:cNvPr id="9" name="正方形/長方形 8"/>
          <p:cNvSpPr/>
          <p:nvPr/>
        </p:nvSpPr>
        <p:spPr>
          <a:xfrm>
            <a:off x="4863480" y="1924594"/>
            <a:ext cx="1321397" cy="452976"/>
          </a:xfrm>
          <a:prstGeom prst="rect">
            <a:avLst/>
          </a:prstGeom>
          <a:solidFill>
            <a:schemeClr val="bg1"/>
          </a:soli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lumMod val="65000"/>
                    <a:lumOff val="35000"/>
                  </a:schemeClr>
                </a:solidFill>
                <a:latin typeface="メイリオ" panose="020B0604030504040204" pitchFamily="50" charset="-128"/>
                <a:ea typeface="メイリオ" panose="020B0604030504040204" pitchFamily="50" charset="-128"/>
              </a:rPr>
              <a:t>店舗ページ</a:t>
            </a:r>
          </a:p>
        </p:txBody>
      </p:sp>
      <p:sp>
        <p:nvSpPr>
          <p:cNvPr id="10" name="正方形/長方形 9"/>
          <p:cNvSpPr/>
          <p:nvPr/>
        </p:nvSpPr>
        <p:spPr>
          <a:xfrm>
            <a:off x="9161723" y="1131033"/>
            <a:ext cx="1859025" cy="793561"/>
          </a:xfrm>
          <a:prstGeom prst="rect">
            <a:avLst/>
          </a:prstGeom>
          <a:solidFill>
            <a:schemeClr val="bg1"/>
          </a:soli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lumMod val="65000"/>
                    <a:lumOff val="35000"/>
                  </a:schemeClr>
                </a:solidFill>
                <a:latin typeface="メイリオ" panose="020B0604030504040204" pitchFamily="50" charset="-128"/>
                <a:ea typeface="メイリオ" panose="020B0604030504040204" pitchFamily="50" charset="-128"/>
              </a:rPr>
              <a:t>レストランサーチ</a:t>
            </a:r>
          </a:p>
        </p:txBody>
      </p:sp>
      <p:cxnSp>
        <p:nvCxnSpPr>
          <p:cNvPr id="13" name="カギ線コネクタ 12"/>
          <p:cNvCxnSpPr>
            <a:stCxn id="5" idx="2"/>
            <a:endCxn id="9" idx="1"/>
          </p:cNvCxnSpPr>
          <p:nvPr/>
        </p:nvCxnSpPr>
        <p:spPr>
          <a:xfrm rot="16200000" flipH="1">
            <a:off x="3279825" y="567427"/>
            <a:ext cx="226488" cy="2940821"/>
          </a:xfrm>
          <a:prstGeom prst="bentConnector2">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カギ線コネクタ 27"/>
          <p:cNvCxnSpPr>
            <a:stCxn id="9" idx="2"/>
            <a:endCxn id="78" idx="1"/>
          </p:cNvCxnSpPr>
          <p:nvPr/>
        </p:nvCxnSpPr>
        <p:spPr>
          <a:xfrm rot="16200000" flipH="1">
            <a:off x="5456953" y="2444795"/>
            <a:ext cx="697975" cy="563523"/>
          </a:xfrm>
          <a:prstGeom prst="bentConnector2">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下矢印 45"/>
          <p:cNvSpPr/>
          <p:nvPr/>
        </p:nvSpPr>
        <p:spPr>
          <a:xfrm>
            <a:off x="1567912" y="4045830"/>
            <a:ext cx="783771" cy="218793"/>
          </a:xfrm>
          <a:prstGeom prst="downArrow">
            <a:avLst>
              <a:gd name="adj1" fmla="val 50000"/>
              <a:gd name="adj2" fmla="val 10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65000"/>
                  <a:lumOff val="35000"/>
                </a:schemeClr>
              </a:solidFill>
            </a:endParaRPr>
          </a:p>
        </p:txBody>
      </p:sp>
      <p:sp>
        <p:nvSpPr>
          <p:cNvPr id="47" name="下矢印 46"/>
          <p:cNvSpPr/>
          <p:nvPr/>
        </p:nvSpPr>
        <p:spPr>
          <a:xfrm>
            <a:off x="5671072" y="4045830"/>
            <a:ext cx="783771" cy="218793"/>
          </a:xfrm>
          <a:prstGeom prst="downArrow">
            <a:avLst>
              <a:gd name="adj1" fmla="val 50000"/>
              <a:gd name="adj2" fmla="val 10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65000"/>
                  <a:lumOff val="35000"/>
                </a:schemeClr>
              </a:solidFill>
            </a:endParaRPr>
          </a:p>
        </p:txBody>
      </p:sp>
      <p:sp>
        <p:nvSpPr>
          <p:cNvPr id="48" name="下矢印 47"/>
          <p:cNvSpPr/>
          <p:nvPr/>
        </p:nvSpPr>
        <p:spPr>
          <a:xfrm>
            <a:off x="9699349" y="4045830"/>
            <a:ext cx="783771" cy="218793"/>
          </a:xfrm>
          <a:prstGeom prst="downArrow">
            <a:avLst>
              <a:gd name="adj1" fmla="val 50000"/>
              <a:gd name="adj2" fmla="val 10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65000"/>
                  <a:lumOff val="35000"/>
                </a:schemeClr>
              </a:solidFill>
            </a:endParaRPr>
          </a:p>
        </p:txBody>
      </p:sp>
      <p:sp>
        <p:nvSpPr>
          <p:cNvPr id="49" name="テキスト ボックス 48"/>
          <p:cNvSpPr txBox="1"/>
          <p:nvPr/>
        </p:nvSpPr>
        <p:spPr>
          <a:xfrm>
            <a:off x="209006" y="4398110"/>
            <a:ext cx="3622765" cy="938719"/>
          </a:xfrm>
          <a:prstGeom prst="rect">
            <a:avLst/>
          </a:prstGeom>
          <a:noFill/>
        </p:spPr>
        <p:txBody>
          <a:bodyPr wrap="square" rtlCol="0">
            <a:spAutoFit/>
          </a:bodyPr>
          <a:lstStyle/>
          <a:p>
            <a:r>
              <a:rPr kumimoji="1" lang="ja-JP" altLang="en-US" sz="1400" b="1" dirty="0" smtClean="0">
                <a:latin typeface="メイリオ" panose="020B0604030504040204" pitchFamily="50" charset="-128"/>
                <a:ea typeface="メイリオ" panose="020B0604030504040204" pitchFamily="50" charset="-128"/>
              </a:rPr>
              <a:t>■フォーマット化による制作コスト圧縮</a:t>
            </a:r>
            <a:endParaRPr kumimoji="1" lang="en-US" altLang="ja-JP" sz="1400" b="1" dirty="0" smtClean="0">
              <a:latin typeface="メイリオ" panose="020B0604030504040204" pitchFamily="50" charset="-128"/>
              <a:ea typeface="メイリオ" panose="020B0604030504040204" pitchFamily="50" charset="-128"/>
            </a:endParaRPr>
          </a:p>
          <a:p>
            <a:endParaRPr kumimoji="1" lang="en-US" altLang="ja-JP" sz="800" b="1" dirty="0" smtClean="0">
              <a:latin typeface="メイリオ" panose="020B0604030504040204" pitchFamily="50" charset="-128"/>
              <a:ea typeface="メイリオ" panose="020B0604030504040204" pitchFamily="50" charset="-128"/>
            </a:endParaRPr>
          </a:p>
          <a:p>
            <a:r>
              <a:rPr kumimoji="1" lang="ja-JP" altLang="en-US" sz="1100" dirty="0" smtClean="0">
                <a:latin typeface="メイリオ" panose="020B0604030504040204" pitchFamily="50" charset="-128"/>
                <a:ea typeface="メイリオ" panose="020B0604030504040204" pitchFamily="50" charset="-128"/>
              </a:rPr>
              <a:t>現状は</a:t>
            </a:r>
            <a:r>
              <a:rPr kumimoji="1" lang="en-US" altLang="ja-JP" sz="1100" dirty="0" smtClean="0">
                <a:latin typeface="メイリオ" panose="020B0604030504040204" pitchFamily="50" charset="-128"/>
                <a:ea typeface="メイリオ" panose="020B0604030504040204" pitchFamily="50" charset="-128"/>
              </a:rPr>
              <a:t>1</a:t>
            </a:r>
            <a:r>
              <a:rPr kumimoji="1" lang="ja-JP" altLang="en-US" sz="1100" dirty="0" smtClean="0">
                <a:latin typeface="メイリオ" panose="020B0604030504040204" pitchFamily="50" charset="-128"/>
                <a:ea typeface="メイリオ" panose="020B0604030504040204" pitchFamily="50" charset="-128"/>
              </a:rPr>
              <a:t>ブランドあたり</a:t>
            </a:r>
            <a:r>
              <a:rPr kumimoji="1" lang="en-US" altLang="ja-JP" sz="1100" dirty="0" smtClean="0">
                <a:latin typeface="メイリオ" panose="020B0604030504040204" pitchFamily="50" charset="-128"/>
                <a:ea typeface="メイリオ" panose="020B0604030504040204" pitchFamily="50" charset="-128"/>
              </a:rPr>
              <a:t>100</a:t>
            </a:r>
            <a:r>
              <a:rPr kumimoji="1" lang="ja-JP" altLang="en-US" sz="1100" dirty="0" smtClean="0">
                <a:latin typeface="メイリオ" panose="020B0604030504040204" pitchFamily="50" charset="-128"/>
                <a:ea typeface="メイリオ" panose="020B0604030504040204" pitchFamily="50" charset="-128"/>
              </a:rPr>
              <a:t>万円前後のコストがかかっているが</a:t>
            </a:r>
            <a:r>
              <a:rPr lang="ja-JP" altLang="en-US" sz="1100" dirty="0" smtClean="0">
                <a:latin typeface="メイリオ" panose="020B0604030504040204" pitchFamily="50" charset="-128"/>
                <a:ea typeface="メイリオ" panose="020B0604030504040204" pitchFamily="50" charset="-128"/>
              </a:rPr>
              <a:t>、</a:t>
            </a:r>
            <a:r>
              <a:rPr lang="en-US" altLang="ja-JP" sz="1100" dirty="0" smtClean="0">
                <a:latin typeface="メイリオ" panose="020B0604030504040204" pitchFamily="50" charset="-128"/>
                <a:ea typeface="メイリオ" panose="020B0604030504040204" pitchFamily="50" charset="-128"/>
              </a:rPr>
              <a:t>CMS</a:t>
            </a:r>
            <a:r>
              <a:rPr lang="ja-JP" altLang="en-US" sz="1100" dirty="0" smtClean="0">
                <a:latin typeface="メイリオ" panose="020B0604030504040204" pitchFamily="50" charset="-128"/>
                <a:ea typeface="メイリオ" panose="020B0604030504040204" pitchFamily="50" charset="-128"/>
              </a:rPr>
              <a:t>構築によってデータ</a:t>
            </a:r>
            <a:r>
              <a:rPr lang="ja-JP" altLang="en-US" sz="1100" dirty="0">
                <a:latin typeface="メイリオ" panose="020B0604030504040204" pitchFamily="50" charset="-128"/>
                <a:ea typeface="メイリオ" panose="020B0604030504040204" pitchFamily="50" charset="-128"/>
              </a:rPr>
              <a:t>入力を内製すれば外注</a:t>
            </a:r>
            <a:r>
              <a:rPr lang="ja-JP" altLang="en-US" sz="1100" dirty="0" smtClean="0">
                <a:latin typeface="メイリオ" panose="020B0604030504040204" pitchFamily="50" charset="-128"/>
                <a:ea typeface="メイリオ" panose="020B0604030504040204" pitchFamily="50" charset="-128"/>
              </a:rPr>
              <a:t>コスト</a:t>
            </a:r>
            <a:r>
              <a:rPr lang="en-US" altLang="ja-JP" sz="1100" dirty="0" smtClean="0">
                <a:latin typeface="メイリオ" panose="020B0604030504040204" pitchFamily="50" charset="-128"/>
                <a:ea typeface="メイリオ" panose="020B0604030504040204" pitchFamily="50" charset="-128"/>
              </a:rPr>
              <a:t>0</a:t>
            </a:r>
            <a:r>
              <a:rPr lang="ja-JP" altLang="en-US" sz="1100" dirty="0" smtClean="0">
                <a:latin typeface="メイリオ" panose="020B0604030504040204" pitchFamily="50" charset="-128"/>
                <a:ea typeface="メイリオ" panose="020B0604030504040204" pitchFamily="50" charset="-128"/>
              </a:rPr>
              <a:t>円でブランドページが出来上がる</a:t>
            </a:r>
            <a:endParaRPr lang="en-US" altLang="ja-JP" sz="1100" dirty="0">
              <a:latin typeface="メイリオ" panose="020B0604030504040204" pitchFamily="50" charset="-128"/>
              <a:ea typeface="メイリオ" panose="020B0604030504040204" pitchFamily="50" charset="-128"/>
            </a:endParaRPr>
          </a:p>
        </p:txBody>
      </p:sp>
      <p:sp>
        <p:nvSpPr>
          <p:cNvPr id="55" name="テキスト ボックス 54"/>
          <p:cNvSpPr txBox="1"/>
          <p:nvPr/>
        </p:nvSpPr>
        <p:spPr>
          <a:xfrm>
            <a:off x="4047110" y="5596116"/>
            <a:ext cx="4182357" cy="1261884"/>
          </a:xfrm>
          <a:prstGeom prst="rect">
            <a:avLst/>
          </a:prstGeom>
          <a:noFill/>
        </p:spPr>
        <p:txBody>
          <a:bodyPr wrap="square" rtlCol="0">
            <a:spAutoFit/>
          </a:bodyPr>
          <a:lstStyle/>
          <a:p>
            <a:r>
              <a:rPr kumimoji="1" lang="ja-JP" altLang="en-US" sz="1400" b="1" dirty="0" smtClean="0">
                <a:latin typeface="メイリオ" panose="020B0604030504040204" pitchFamily="50" charset="-128"/>
                <a:ea typeface="メイリオ" panose="020B0604030504040204" pitchFamily="50" charset="-128"/>
              </a:rPr>
              <a:t>■グーグルマイビジネス（</a:t>
            </a:r>
            <a:r>
              <a:rPr kumimoji="1" lang="en-US" altLang="ja-JP" sz="1400" b="1" dirty="0" smtClean="0">
                <a:latin typeface="メイリオ" panose="020B0604030504040204" pitchFamily="50" charset="-128"/>
                <a:ea typeface="メイリオ" panose="020B0604030504040204" pitchFamily="50" charset="-128"/>
              </a:rPr>
              <a:t>GMB</a:t>
            </a:r>
            <a:r>
              <a:rPr kumimoji="1" lang="ja-JP" altLang="en-US" sz="1400" b="1" dirty="0" smtClean="0">
                <a:latin typeface="メイリオ" panose="020B0604030504040204" pitchFamily="50" charset="-128"/>
                <a:ea typeface="メイリオ" panose="020B0604030504040204" pitchFamily="50" charset="-128"/>
              </a:rPr>
              <a:t>）連携による情報更新作業の軽減</a:t>
            </a:r>
            <a:endParaRPr kumimoji="1" lang="en-US" altLang="ja-JP" sz="1400" b="1" dirty="0" smtClean="0">
              <a:latin typeface="メイリオ" panose="020B0604030504040204" pitchFamily="50" charset="-128"/>
              <a:ea typeface="メイリオ" panose="020B0604030504040204" pitchFamily="50" charset="-128"/>
            </a:endParaRPr>
          </a:p>
          <a:p>
            <a:endParaRPr kumimoji="1" lang="en-US" altLang="ja-JP" sz="800" b="1" dirty="0" smtClean="0">
              <a:latin typeface="メイリオ" panose="020B0604030504040204" pitchFamily="50" charset="-128"/>
              <a:ea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rPr>
              <a:t>今まで発生していた、公式店舗ページの更新と</a:t>
            </a:r>
            <a:r>
              <a:rPr lang="en-US" altLang="ja-JP" sz="1100" dirty="0" smtClean="0">
                <a:latin typeface="メイリオ" panose="020B0604030504040204" pitchFamily="50" charset="-128"/>
                <a:ea typeface="メイリオ" panose="020B0604030504040204" pitchFamily="50" charset="-128"/>
              </a:rPr>
              <a:t>GMB</a:t>
            </a:r>
            <a:r>
              <a:rPr lang="ja-JP" altLang="en-US" sz="1100" dirty="0" smtClean="0">
                <a:latin typeface="メイリオ" panose="020B0604030504040204" pitchFamily="50" charset="-128"/>
                <a:ea typeface="メイリオ" panose="020B0604030504040204" pitchFamily="50" charset="-128"/>
              </a:rPr>
              <a:t>の更新の二度手間の解消</a:t>
            </a:r>
            <a:endParaRPr lang="en-US" altLang="ja-JP" sz="1100" dirty="0" smtClean="0">
              <a:latin typeface="メイリオ" panose="020B0604030504040204" pitchFamily="50" charset="-128"/>
              <a:ea typeface="メイリオ" panose="020B0604030504040204" pitchFamily="50" charset="-128"/>
            </a:endParaRPr>
          </a:p>
          <a:p>
            <a:r>
              <a:rPr kumimoji="1" lang="ja-JP" altLang="en-US" sz="900" dirty="0" smtClean="0">
                <a:latin typeface="メイリオ" panose="020B0604030504040204" pitchFamily="50" charset="-128"/>
                <a:ea typeface="メイリオ" panose="020B0604030504040204" pitchFamily="50" charset="-128"/>
              </a:rPr>
              <a:t>（注）</a:t>
            </a:r>
            <a:r>
              <a:rPr kumimoji="1" lang="en-US" altLang="ja-JP" sz="900" dirty="0" smtClean="0">
                <a:latin typeface="メイリオ" panose="020B0604030504040204" pitchFamily="50" charset="-128"/>
                <a:ea typeface="メイリオ" panose="020B0604030504040204" pitchFamily="50" charset="-128"/>
              </a:rPr>
              <a:t>API</a:t>
            </a:r>
            <a:r>
              <a:rPr lang="ja-JP" altLang="en-US" sz="900" dirty="0" smtClean="0">
                <a:latin typeface="メイリオ" panose="020B0604030504040204" pitchFamily="50" charset="-128"/>
                <a:ea typeface="メイリオ" panose="020B0604030504040204" pitchFamily="50" charset="-128"/>
              </a:rPr>
              <a:t>メンテコストの観点から、全情報を連携するのではなく、</a:t>
            </a:r>
            <a:r>
              <a:rPr kumimoji="1" lang="ja-JP" altLang="en-US" sz="900" dirty="0" smtClean="0">
                <a:latin typeface="メイリオ" panose="020B0604030504040204" pitchFamily="50" charset="-128"/>
                <a:ea typeface="メイリオ" panose="020B0604030504040204" pitchFamily="50" charset="-128"/>
              </a:rPr>
              <a:t>更新頻度の高い営業時間・お知らせ投稿の情報連携</a:t>
            </a:r>
            <a:endParaRPr kumimoji="1" lang="en-US" altLang="ja-JP" sz="900" dirty="0" smtClean="0">
              <a:latin typeface="メイリオ" panose="020B0604030504040204" pitchFamily="50" charset="-128"/>
              <a:ea typeface="メイリオ" panose="020B0604030504040204" pitchFamily="50" charset="-128"/>
            </a:endParaRPr>
          </a:p>
        </p:txBody>
      </p:sp>
      <p:sp>
        <p:nvSpPr>
          <p:cNvPr id="56" name="テキスト ボックス 55"/>
          <p:cNvSpPr txBox="1"/>
          <p:nvPr/>
        </p:nvSpPr>
        <p:spPr>
          <a:xfrm>
            <a:off x="8444807" y="4398110"/>
            <a:ext cx="3769747" cy="769441"/>
          </a:xfrm>
          <a:prstGeom prst="rect">
            <a:avLst/>
          </a:prstGeom>
          <a:noFill/>
        </p:spPr>
        <p:txBody>
          <a:bodyPr wrap="square" rtlCol="0">
            <a:spAutoFit/>
          </a:bodyPr>
          <a:lstStyle/>
          <a:p>
            <a:r>
              <a:rPr kumimoji="1" lang="ja-JP" altLang="en-US" sz="1400" b="1" dirty="0" smtClean="0">
                <a:latin typeface="メイリオ" panose="020B0604030504040204" pitchFamily="50" charset="-128"/>
                <a:ea typeface="メイリオ" panose="020B0604030504040204" pitchFamily="50" charset="-128"/>
              </a:rPr>
              <a:t>■お客様・株主様</a:t>
            </a:r>
            <a:r>
              <a:rPr lang="ja-JP" altLang="en-US" sz="1400" b="1" dirty="0" smtClean="0">
                <a:latin typeface="メイリオ" panose="020B0604030504040204" pitchFamily="50" charset="-128"/>
                <a:ea typeface="メイリオ" panose="020B0604030504040204" pitchFamily="50" charset="-128"/>
              </a:rPr>
              <a:t>が使いやすい設計</a:t>
            </a:r>
            <a:endParaRPr lang="en-US" altLang="ja-JP" sz="1400" b="1" dirty="0" smtClean="0">
              <a:latin typeface="メイリオ" panose="020B0604030504040204" pitchFamily="50" charset="-128"/>
              <a:ea typeface="メイリオ" panose="020B0604030504040204" pitchFamily="50" charset="-128"/>
            </a:endParaRPr>
          </a:p>
          <a:p>
            <a:endParaRPr kumimoji="1" lang="en-US" altLang="ja-JP" sz="800" b="1" dirty="0" smtClean="0">
              <a:latin typeface="メイリオ" panose="020B0604030504040204" pitchFamily="50" charset="-128"/>
              <a:ea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rPr>
              <a:t>お客様・株主様（および社内実務担当者）が、首尾よく候補の店舗を探すことのできる設計にする</a:t>
            </a:r>
            <a:endParaRPr kumimoji="1" lang="ja-JP" altLang="en-US" sz="900" dirty="0">
              <a:latin typeface="メイリオ" panose="020B0604030504040204" pitchFamily="50" charset="-128"/>
              <a:ea typeface="メイリオ" panose="020B0604030504040204" pitchFamily="50" charset="-128"/>
            </a:endParaRPr>
          </a:p>
        </p:txBody>
      </p:sp>
      <p:sp>
        <p:nvSpPr>
          <p:cNvPr id="57" name="テキスト ボックス 56"/>
          <p:cNvSpPr txBox="1"/>
          <p:nvPr/>
        </p:nvSpPr>
        <p:spPr>
          <a:xfrm>
            <a:off x="1714909" y="477192"/>
            <a:ext cx="492443" cy="461665"/>
          </a:xfrm>
          <a:prstGeom prst="rect">
            <a:avLst/>
          </a:prstGeom>
          <a:noFill/>
        </p:spPr>
        <p:txBody>
          <a:bodyPr wrap="none" rtlCol="0">
            <a:spAutoFit/>
          </a:bodyPr>
          <a:lstStyle/>
          <a:p>
            <a:r>
              <a:rPr kumimoji="1" lang="ja-JP" altLang="en-US" sz="2400" b="1" dirty="0" smtClean="0">
                <a:solidFill>
                  <a:schemeClr val="tx1">
                    <a:lumMod val="65000"/>
                    <a:lumOff val="35000"/>
                  </a:schemeClr>
                </a:solidFill>
                <a:latin typeface="メイリオ" panose="020B0604030504040204" pitchFamily="50" charset="-128"/>
                <a:ea typeface="メイリオ" panose="020B0604030504040204" pitchFamily="50" charset="-128"/>
              </a:rPr>
              <a:t>①</a:t>
            </a:r>
            <a:endParaRPr kumimoji="1" lang="ja-JP" altLang="en-US" sz="24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58" name="テキスト ボックス 57"/>
          <p:cNvSpPr txBox="1"/>
          <p:nvPr/>
        </p:nvSpPr>
        <p:spPr>
          <a:xfrm>
            <a:off x="5802136" y="477192"/>
            <a:ext cx="492443" cy="461665"/>
          </a:xfrm>
          <a:prstGeom prst="rect">
            <a:avLst/>
          </a:prstGeom>
          <a:noFill/>
        </p:spPr>
        <p:txBody>
          <a:bodyPr wrap="none" rtlCol="0">
            <a:spAutoFit/>
          </a:bodyPr>
          <a:lstStyle/>
          <a:p>
            <a:r>
              <a:rPr kumimoji="1" lang="ja-JP" altLang="en-US" sz="2400" b="1" dirty="0" smtClean="0">
                <a:solidFill>
                  <a:schemeClr val="tx1">
                    <a:lumMod val="65000"/>
                    <a:lumOff val="35000"/>
                  </a:schemeClr>
                </a:solidFill>
                <a:latin typeface="メイリオ" panose="020B0604030504040204" pitchFamily="50" charset="-128"/>
                <a:ea typeface="メイリオ" panose="020B0604030504040204" pitchFamily="50" charset="-128"/>
              </a:rPr>
              <a:t>②</a:t>
            </a:r>
            <a:endParaRPr kumimoji="1" lang="ja-JP" altLang="en-US" sz="24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59" name="テキスト ボックス 58"/>
          <p:cNvSpPr txBox="1"/>
          <p:nvPr/>
        </p:nvSpPr>
        <p:spPr>
          <a:xfrm>
            <a:off x="9843681" y="477192"/>
            <a:ext cx="492443" cy="461665"/>
          </a:xfrm>
          <a:prstGeom prst="rect">
            <a:avLst/>
          </a:prstGeom>
          <a:noFill/>
        </p:spPr>
        <p:txBody>
          <a:bodyPr wrap="none" rtlCol="0">
            <a:spAutoFit/>
          </a:bodyPr>
          <a:lstStyle/>
          <a:p>
            <a:r>
              <a:rPr kumimoji="1" lang="ja-JP" altLang="en-US" sz="2400" b="1" dirty="0" smtClean="0">
                <a:solidFill>
                  <a:schemeClr val="tx1">
                    <a:lumMod val="65000"/>
                    <a:lumOff val="35000"/>
                  </a:schemeClr>
                </a:solidFill>
                <a:latin typeface="メイリオ" panose="020B0604030504040204" pitchFamily="50" charset="-128"/>
                <a:ea typeface="メイリオ" panose="020B0604030504040204" pitchFamily="50" charset="-128"/>
              </a:rPr>
              <a:t>③</a:t>
            </a:r>
            <a:endParaRPr kumimoji="1" lang="ja-JP" altLang="en-US" sz="24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77" name="正方形/長方形 76"/>
          <p:cNvSpPr/>
          <p:nvPr/>
        </p:nvSpPr>
        <p:spPr>
          <a:xfrm>
            <a:off x="6087702" y="2471685"/>
            <a:ext cx="1321397" cy="335342"/>
          </a:xfrm>
          <a:prstGeom prst="rect">
            <a:avLst/>
          </a:prstGeom>
          <a:solidFill>
            <a:schemeClr val="bg1"/>
          </a:soli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lumMod val="65000"/>
                    <a:lumOff val="35000"/>
                  </a:schemeClr>
                </a:solidFill>
                <a:latin typeface="メイリオ" panose="020B0604030504040204" pitchFamily="50" charset="-128"/>
                <a:ea typeface="メイリオ" panose="020B0604030504040204" pitchFamily="50" charset="-128"/>
              </a:rPr>
              <a:t>メニュー</a:t>
            </a:r>
            <a:endParaRPr lang="ja-JP" altLang="en-US" sz="10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78" name="正方形/長方形 77"/>
          <p:cNvSpPr/>
          <p:nvPr/>
        </p:nvSpPr>
        <p:spPr>
          <a:xfrm>
            <a:off x="6087702" y="2907874"/>
            <a:ext cx="1321397" cy="335342"/>
          </a:xfrm>
          <a:prstGeom prst="rect">
            <a:avLst/>
          </a:prstGeom>
          <a:solidFill>
            <a:schemeClr val="bg1"/>
          </a:soli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lumMod val="65000"/>
                    <a:lumOff val="35000"/>
                  </a:schemeClr>
                </a:solidFill>
                <a:latin typeface="メイリオ" panose="020B0604030504040204" pitchFamily="50" charset="-128"/>
                <a:ea typeface="メイリオ" panose="020B0604030504040204" pitchFamily="50" charset="-128"/>
              </a:rPr>
              <a:t>フォト</a:t>
            </a:r>
            <a:endParaRPr lang="ja-JP" altLang="en-US" sz="10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cxnSp>
        <p:nvCxnSpPr>
          <p:cNvPr id="79" name="カギ線コネクタ 78"/>
          <p:cNvCxnSpPr>
            <a:stCxn id="9" idx="2"/>
            <a:endCxn id="77" idx="1"/>
          </p:cNvCxnSpPr>
          <p:nvPr/>
        </p:nvCxnSpPr>
        <p:spPr>
          <a:xfrm rot="16200000" flipH="1">
            <a:off x="5675047" y="2226701"/>
            <a:ext cx="261786" cy="563523"/>
          </a:xfrm>
          <a:prstGeom prst="bentConnector2">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5" name="正方形/長方形 84"/>
          <p:cNvSpPr/>
          <p:nvPr/>
        </p:nvSpPr>
        <p:spPr>
          <a:xfrm>
            <a:off x="6087702" y="3343214"/>
            <a:ext cx="1321397" cy="335342"/>
          </a:xfrm>
          <a:prstGeom prst="rect">
            <a:avLst/>
          </a:prstGeom>
          <a:solidFill>
            <a:schemeClr val="bg1"/>
          </a:soli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lumMod val="65000"/>
                    <a:lumOff val="35000"/>
                  </a:schemeClr>
                </a:solidFill>
                <a:latin typeface="メイリオ" panose="020B0604030504040204" pitchFamily="50" charset="-128"/>
                <a:ea typeface="メイリオ" panose="020B0604030504040204" pitchFamily="50" charset="-128"/>
              </a:rPr>
              <a:t>おしらせ</a:t>
            </a:r>
            <a:endParaRPr lang="ja-JP" altLang="en-US" sz="10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cxnSp>
        <p:nvCxnSpPr>
          <p:cNvPr id="86" name="カギ線コネクタ 85"/>
          <p:cNvCxnSpPr>
            <a:stCxn id="9" idx="2"/>
            <a:endCxn id="85" idx="1"/>
          </p:cNvCxnSpPr>
          <p:nvPr/>
        </p:nvCxnSpPr>
        <p:spPr>
          <a:xfrm rot="16200000" flipH="1">
            <a:off x="5239283" y="2662465"/>
            <a:ext cx="1133315" cy="563523"/>
          </a:xfrm>
          <a:prstGeom prst="bentConnector2">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9" name="テキスト ボックス 88"/>
          <p:cNvSpPr txBox="1"/>
          <p:nvPr/>
        </p:nvSpPr>
        <p:spPr>
          <a:xfrm>
            <a:off x="6636664" y="3708206"/>
            <a:ext cx="353943" cy="233397"/>
          </a:xfrm>
          <a:prstGeom prst="rect">
            <a:avLst/>
          </a:prstGeom>
          <a:noFill/>
        </p:spPr>
        <p:txBody>
          <a:bodyPr vert="eaVert" wrap="none" rtlCol="0">
            <a:spAutoFit/>
          </a:bodyPr>
          <a:lstStyle/>
          <a:p>
            <a:r>
              <a:rPr kumimoji="1" lang="en-US" altLang="ja-JP" sz="1100" dirty="0" smtClean="0">
                <a:solidFill>
                  <a:schemeClr val="tx1">
                    <a:lumMod val="65000"/>
                    <a:lumOff val="35000"/>
                  </a:schemeClr>
                </a:solidFill>
                <a:latin typeface="メイリオ" panose="020B0604030504040204" pitchFamily="50" charset="-128"/>
                <a:ea typeface="メイリオ" panose="020B0604030504040204" pitchFamily="50" charset="-128"/>
              </a:rPr>
              <a:t>…</a:t>
            </a:r>
            <a:endParaRPr kumimoji="1" lang="ja-JP" altLang="en-US" sz="11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31" name="テキスト ボックス 30"/>
          <p:cNvSpPr txBox="1"/>
          <p:nvPr/>
        </p:nvSpPr>
        <p:spPr>
          <a:xfrm>
            <a:off x="4047110" y="4398110"/>
            <a:ext cx="4182357" cy="1107996"/>
          </a:xfrm>
          <a:prstGeom prst="rect">
            <a:avLst/>
          </a:prstGeom>
          <a:noFill/>
        </p:spPr>
        <p:txBody>
          <a:bodyPr wrap="square" rtlCol="0">
            <a:spAutoFit/>
          </a:bodyPr>
          <a:lstStyle/>
          <a:p>
            <a:r>
              <a:rPr kumimoji="1" lang="ja-JP" altLang="en-US" sz="1400" b="1" dirty="0" smtClean="0">
                <a:latin typeface="メイリオ" panose="020B0604030504040204" pitchFamily="50" charset="-128"/>
                <a:ea typeface="メイリオ" panose="020B0604030504040204" pitchFamily="50" charset="-128"/>
              </a:rPr>
              <a:t>■</a:t>
            </a:r>
            <a:r>
              <a:rPr kumimoji="1" lang="en-US" altLang="ja-JP" sz="1400" b="1" dirty="0" smtClean="0">
                <a:latin typeface="メイリオ" panose="020B0604030504040204" pitchFamily="50" charset="-128"/>
                <a:ea typeface="メイリオ" panose="020B0604030504040204" pitchFamily="50" charset="-128"/>
              </a:rPr>
              <a:t>SEO</a:t>
            </a:r>
            <a:r>
              <a:rPr kumimoji="1" lang="ja-JP" altLang="en-US" sz="1400" b="1" dirty="0" smtClean="0">
                <a:latin typeface="メイリオ" panose="020B0604030504040204" pitchFamily="50" charset="-128"/>
                <a:ea typeface="メイリオ" panose="020B0604030504040204" pitchFamily="50" charset="-128"/>
              </a:rPr>
              <a:t>強化でネット予約利用者増による売上拡大</a:t>
            </a:r>
            <a:endParaRPr kumimoji="1" lang="en-US" altLang="ja-JP" sz="1400" b="1" dirty="0" smtClean="0">
              <a:latin typeface="メイリオ" panose="020B0604030504040204" pitchFamily="50" charset="-128"/>
              <a:ea typeface="メイリオ" panose="020B0604030504040204" pitchFamily="50" charset="-128"/>
            </a:endParaRPr>
          </a:p>
          <a:p>
            <a:endParaRPr kumimoji="1" lang="en-US" altLang="ja-JP" sz="800" b="1" dirty="0" smtClean="0">
              <a:latin typeface="メイリオ" panose="020B0604030504040204" pitchFamily="50" charset="-128"/>
              <a:ea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rPr>
              <a:t>フォーマットテンプレートに高度な</a:t>
            </a:r>
            <a:r>
              <a:rPr lang="en-US" altLang="ja-JP" sz="1100" dirty="0" smtClean="0">
                <a:latin typeface="メイリオ" panose="020B0604030504040204" pitchFamily="50" charset="-128"/>
                <a:ea typeface="メイリオ" panose="020B0604030504040204" pitchFamily="50" charset="-128"/>
              </a:rPr>
              <a:t>SEO</a:t>
            </a:r>
            <a:r>
              <a:rPr lang="ja-JP" altLang="en-US" sz="1100" dirty="0" smtClean="0">
                <a:latin typeface="メイリオ" panose="020B0604030504040204" pitchFamily="50" charset="-128"/>
                <a:ea typeface="メイリオ" panose="020B0604030504040204" pitchFamily="50" charset="-128"/>
              </a:rPr>
              <a:t>対策を実装し、フォーマットを利用したページが検索上位表示することで、ネット予約ユーザーとの接触機会の最大化を実現し予約・売上を拡大する。</a:t>
            </a:r>
            <a:endParaRPr kumimoji="1" lang="en-US" altLang="ja-JP" sz="900" dirty="0" smtClean="0">
              <a:latin typeface="メイリオ" panose="020B0604030504040204" pitchFamily="50" charset="-128"/>
              <a:ea typeface="メイリオ" panose="020B0604030504040204" pitchFamily="50" charset="-128"/>
            </a:endParaRPr>
          </a:p>
        </p:txBody>
      </p:sp>
      <p:cxnSp>
        <p:nvCxnSpPr>
          <p:cNvPr id="7" name="曲線コネクタ 6"/>
          <p:cNvCxnSpPr>
            <a:stCxn id="10" idx="1"/>
            <a:endCxn id="9" idx="3"/>
          </p:cNvCxnSpPr>
          <p:nvPr/>
        </p:nvCxnSpPr>
        <p:spPr>
          <a:xfrm rot="10800000" flipV="1">
            <a:off x="6184877" y="1527814"/>
            <a:ext cx="2976846" cy="623268"/>
          </a:xfrm>
          <a:prstGeom prst="curvedConnector3">
            <a:avLst/>
          </a:prstGeom>
          <a:ln w="28575">
            <a:solidFill>
              <a:schemeClr val="bg1">
                <a:lumMod val="65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548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215153" y="418364"/>
            <a:ext cx="7754544" cy="5078313"/>
          </a:xfrm>
          <a:prstGeom prst="rect">
            <a:avLst/>
          </a:prstGeom>
          <a:solidFill>
            <a:srgbClr val="FFFF00"/>
          </a:solidFill>
        </p:spPr>
        <p:txBody>
          <a:bodyPr wrap="square" rtlCol="0">
            <a:spAutoFit/>
          </a:bodyPr>
          <a:lstStyle/>
          <a:p>
            <a:pPr algn="ctr"/>
            <a:endParaRPr kumimoji="1" lang="en-US" altLang="ja-JP" b="1" dirty="0" smtClean="0">
              <a:latin typeface="メイリオ" panose="020B0604030504040204" pitchFamily="50" charset="-128"/>
              <a:ea typeface="メイリオ" panose="020B0604030504040204" pitchFamily="50" charset="-128"/>
            </a:endParaRPr>
          </a:p>
          <a:p>
            <a:pPr algn="ctr"/>
            <a:endParaRPr lang="en-US" altLang="ja-JP" b="1" dirty="0">
              <a:latin typeface="メイリオ" panose="020B0604030504040204" pitchFamily="50" charset="-128"/>
              <a:ea typeface="メイリオ" panose="020B0604030504040204" pitchFamily="50" charset="-128"/>
            </a:endParaRPr>
          </a:p>
          <a:p>
            <a:pPr algn="ctr"/>
            <a:endParaRPr kumimoji="1" lang="en-US" altLang="ja-JP" b="1" dirty="0" smtClean="0">
              <a:latin typeface="メイリオ" panose="020B0604030504040204" pitchFamily="50" charset="-128"/>
              <a:ea typeface="メイリオ" panose="020B0604030504040204" pitchFamily="50" charset="-128"/>
            </a:endParaRPr>
          </a:p>
          <a:p>
            <a:pPr algn="ctr"/>
            <a:endParaRPr lang="en-US" altLang="ja-JP" b="1" dirty="0">
              <a:latin typeface="メイリオ" panose="020B0604030504040204" pitchFamily="50" charset="-128"/>
              <a:ea typeface="メイリオ" panose="020B0604030504040204" pitchFamily="50" charset="-128"/>
            </a:endParaRPr>
          </a:p>
          <a:p>
            <a:pPr algn="ctr"/>
            <a:endParaRPr kumimoji="1" lang="en-US" altLang="ja-JP" b="1" dirty="0" smtClean="0">
              <a:latin typeface="メイリオ" panose="020B0604030504040204" pitchFamily="50" charset="-128"/>
              <a:ea typeface="メイリオ" panose="020B0604030504040204" pitchFamily="50" charset="-128"/>
            </a:endParaRPr>
          </a:p>
          <a:p>
            <a:pPr algn="ctr"/>
            <a:endParaRPr lang="en-US" altLang="ja-JP" b="1" dirty="0">
              <a:latin typeface="メイリオ" panose="020B0604030504040204" pitchFamily="50" charset="-128"/>
              <a:ea typeface="メイリオ" panose="020B0604030504040204" pitchFamily="50" charset="-128"/>
            </a:endParaRPr>
          </a:p>
          <a:p>
            <a:pPr algn="ctr"/>
            <a:endParaRPr kumimoji="1" lang="en-US" altLang="ja-JP" b="1" dirty="0" smtClean="0">
              <a:latin typeface="メイリオ" panose="020B0604030504040204" pitchFamily="50" charset="-128"/>
              <a:ea typeface="メイリオ" panose="020B0604030504040204" pitchFamily="50" charset="-128"/>
            </a:endParaRPr>
          </a:p>
          <a:p>
            <a:pPr algn="ctr"/>
            <a:endParaRPr lang="en-US" altLang="ja-JP" b="1" dirty="0">
              <a:latin typeface="メイリオ" panose="020B0604030504040204" pitchFamily="50" charset="-128"/>
              <a:ea typeface="メイリオ" panose="020B0604030504040204" pitchFamily="50" charset="-128"/>
            </a:endParaRPr>
          </a:p>
          <a:p>
            <a:pPr algn="ctr"/>
            <a:endParaRPr kumimoji="1" lang="en-US" altLang="ja-JP" b="1" dirty="0" smtClean="0">
              <a:latin typeface="メイリオ" panose="020B0604030504040204" pitchFamily="50" charset="-128"/>
              <a:ea typeface="メイリオ" panose="020B0604030504040204" pitchFamily="50" charset="-128"/>
            </a:endParaRPr>
          </a:p>
          <a:p>
            <a:pPr algn="ctr"/>
            <a:endParaRPr lang="en-US" altLang="ja-JP" b="1" dirty="0">
              <a:latin typeface="メイリオ" panose="020B0604030504040204" pitchFamily="50" charset="-128"/>
              <a:ea typeface="メイリオ" panose="020B0604030504040204" pitchFamily="50" charset="-128"/>
            </a:endParaRPr>
          </a:p>
          <a:p>
            <a:pPr algn="ctr"/>
            <a:endParaRPr kumimoji="1" lang="en-US" altLang="ja-JP" b="1" dirty="0" smtClean="0">
              <a:latin typeface="メイリオ" panose="020B0604030504040204" pitchFamily="50" charset="-128"/>
              <a:ea typeface="メイリオ" panose="020B0604030504040204" pitchFamily="50" charset="-128"/>
            </a:endParaRPr>
          </a:p>
          <a:p>
            <a:pPr algn="ctr"/>
            <a:endParaRPr lang="en-US" altLang="ja-JP" b="1" dirty="0">
              <a:latin typeface="メイリオ" panose="020B0604030504040204" pitchFamily="50" charset="-128"/>
              <a:ea typeface="メイリオ" panose="020B0604030504040204" pitchFamily="50" charset="-128"/>
            </a:endParaRPr>
          </a:p>
          <a:p>
            <a:pPr algn="ctr"/>
            <a:endParaRPr kumimoji="1" lang="en-US" altLang="ja-JP" b="1" dirty="0" smtClean="0">
              <a:latin typeface="メイリオ" panose="020B0604030504040204" pitchFamily="50" charset="-128"/>
              <a:ea typeface="メイリオ" panose="020B0604030504040204" pitchFamily="50" charset="-128"/>
            </a:endParaRPr>
          </a:p>
          <a:p>
            <a:pPr algn="ctr"/>
            <a:endParaRPr lang="en-US" altLang="ja-JP" b="1" dirty="0">
              <a:latin typeface="メイリオ" panose="020B0604030504040204" pitchFamily="50" charset="-128"/>
              <a:ea typeface="メイリオ" panose="020B0604030504040204" pitchFamily="50" charset="-128"/>
            </a:endParaRPr>
          </a:p>
          <a:p>
            <a:pPr algn="ctr"/>
            <a:endParaRPr kumimoji="1" lang="en-US" altLang="ja-JP" b="1" dirty="0" smtClean="0">
              <a:latin typeface="メイリオ" panose="020B0604030504040204" pitchFamily="50" charset="-128"/>
              <a:ea typeface="メイリオ" panose="020B0604030504040204" pitchFamily="50" charset="-128"/>
            </a:endParaRPr>
          </a:p>
          <a:p>
            <a:pPr algn="ctr"/>
            <a:endParaRPr lang="en-US" altLang="ja-JP" b="1" dirty="0">
              <a:latin typeface="メイリオ" panose="020B0604030504040204" pitchFamily="50" charset="-128"/>
              <a:ea typeface="メイリオ" panose="020B0604030504040204" pitchFamily="50" charset="-128"/>
            </a:endParaRPr>
          </a:p>
          <a:p>
            <a:pPr algn="ctr"/>
            <a:r>
              <a:rPr kumimoji="1" lang="ja-JP" altLang="en-US" b="1" dirty="0" smtClean="0">
                <a:latin typeface="メイリオ" panose="020B0604030504040204" pitchFamily="50" charset="-128"/>
                <a:ea typeface="メイリオ" panose="020B0604030504040204" pitchFamily="50" charset="-128"/>
              </a:rPr>
              <a:t>それぞれ、共通フォーマット化</a:t>
            </a:r>
            <a:endParaRPr kumimoji="1" lang="en-US" altLang="ja-JP" b="1" dirty="0" smtClean="0">
              <a:latin typeface="メイリオ" panose="020B0604030504040204" pitchFamily="50" charset="-128"/>
              <a:ea typeface="メイリオ" panose="020B0604030504040204" pitchFamily="50" charset="-128"/>
            </a:endParaRPr>
          </a:p>
          <a:p>
            <a:pPr algn="ctr"/>
            <a:r>
              <a:rPr kumimoji="1" lang="ja-JP" altLang="en-US" b="1" dirty="0" smtClean="0">
                <a:latin typeface="メイリオ" panose="020B0604030504040204" pitchFamily="50" charset="-128"/>
                <a:ea typeface="メイリオ" panose="020B0604030504040204" pitchFamily="50" charset="-128"/>
              </a:rPr>
              <a:t>（</a:t>
            </a:r>
            <a:r>
              <a:rPr kumimoji="1" lang="en-US" altLang="ja-JP" b="1" dirty="0" smtClean="0">
                <a:latin typeface="メイリオ" panose="020B0604030504040204" pitchFamily="50" charset="-128"/>
                <a:ea typeface="メイリオ" panose="020B0604030504040204" pitchFamily="50" charset="-128"/>
              </a:rPr>
              <a:t>CMS</a:t>
            </a:r>
            <a:r>
              <a:rPr kumimoji="1" lang="ja-JP" altLang="en-US" b="1" dirty="0" smtClean="0">
                <a:latin typeface="メイリオ" panose="020B0604030504040204" pitchFamily="50" charset="-128"/>
                <a:ea typeface="メイリオ" panose="020B0604030504040204" pitchFamily="50" charset="-128"/>
              </a:rPr>
              <a:t>による構築）</a:t>
            </a:r>
            <a:endParaRPr kumimoji="1" lang="ja-JP" altLang="en-US" b="1" dirty="0">
              <a:latin typeface="メイリオ" panose="020B0604030504040204" pitchFamily="50" charset="-128"/>
              <a:ea typeface="メイリオ" panose="020B0604030504040204" pitchFamily="50" charset="-128"/>
            </a:endParaRPr>
          </a:p>
        </p:txBody>
      </p:sp>
      <p:sp>
        <p:nvSpPr>
          <p:cNvPr id="45" name="正方形/長方形 44"/>
          <p:cNvSpPr/>
          <p:nvPr/>
        </p:nvSpPr>
        <p:spPr>
          <a:xfrm>
            <a:off x="8654322" y="870856"/>
            <a:ext cx="2873828" cy="307412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75000"/>
                </a:schemeClr>
              </a:solidFill>
            </a:endParaRPr>
          </a:p>
        </p:txBody>
      </p:sp>
      <p:sp>
        <p:nvSpPr>
          <p:cNvPr id="44" name="正方形/長方形 43"/>
          <p:cNvSpPr/>
          <p:nvPr/>
        </p:nvSpPr>
        <p:spPr>
          <a:xfrm>
            <a:off x="4611443" y="870856"/>
            <a:ext cx="3025973" cy="307412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3" name="正方形/長方形 42"/>
          <p:cNvSpPr/>
          <p:nvPr/>
        </p:nvSpPr>
        <p:spPr>
          <a:xfrm>
            <a:off x="522884" y="870856"/>
            <a:ext cx="2873828" cy="307412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テキスト ボックス 5"/>
          <p:cNvSpPr txBox="1"/>
          <p:nvPr/>
        </p:nvSpPr>
        <p:spPr>
          <a:xfrm>
            <a:off x="357591" y="70747"/>
            <a:ext cx="6853105"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en-US" altLang="ja-JP" sz="1600" b="1" dirty="0" smtClean="0">
                <a:latin typeface="メイリオ" panose="020B0604030504040204" pitchFamily="50" charset="-128"/>
                <a:ea typeface="メイリオ" panose="020B0604030504040204" pitchFamily="50" charset="-128"/>
              </a:rPr>
              <a:t>【</a:t>
            </a:r>
            <a:r>
              <a:rPr kumimoji="1" lang="ja-JP" altLang="en-US" sz="1600" b="1" dirty="0" smtClean="0">
                <a:latin typeface="メイリオ" panose="020B0604030504040204" pitchFamily="50" charset="-128"/>
                <a:ea typeface="メイリオ" panose="020B0604030504040204" pitchFamily="50" charset="-128"/>
              </a:rPr>
              <a:t>マーケ</a:t>
            </a:r>
            <a:r>
              <a:rPr kumimoji="1" lang="en-US" altLang="ja-JP" sz="1600" b="1" dirty="0" smtClean="0">
                <a:latin typeface="メイリオ" panose="020B0604030504040204" pitchFamily="50" charset="-128"/>
                <a:ea typeface="メイリオ" panose="020B0604030504040204" pitchFamily="50" charset="-128"/>
              </a:rPr>
              <a:t>】</a:t>
            </a:r>
            <a:r>
              <a:rPr kumimoji="1" lang="ja-JP" altLang="en-US" sz="1600" b="1" dirty="0" smtClean="0">
                <a:latin typeface="メイリオ" panose="020B0604030504040204" pitchFamily="50" charset="-128"/>
                <a:ea typeface="メイリオ" panose="020B0604030504040204" pitchFamily="50" charset="-128"/>
              </a:rPr>
              <a:t>要件定義の担当コンテンツと、リニューアルの狙いや目的</a:t>
            </a:r>
            <a:endParaRPr kumimoji="1" lang="ja-JP" altLang="en-US" sz="1600" b="1" dirty="0">
              <a:latin typeface="メイリオ" panose="020B0604030504040204" pitchFamily="50" charset="-128"/>
              <a:ea typeface="メイリオ" panose="020B0604030504040204" pitchFamily="50" charset="-128"/>
            </a:endParaRPr>
          </a:p>
        </p:txBody>
      </p:sp>
      <p:cxnSp>
        <p:nvCxnSpPr>
          <p:cNvPr id="3" name="直線コネクタ 2"/>
          <p:cNvCxnSpPr/>
          <p:nvPr/>
        </p:nvCxnSpPr>
        <p:spPr>
          <a:xfrm>
            <a:off x="139337" y="409301"/>
            <a:ext cx="1187849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993146" y="1131033"/>
            <a:ext cx="1859025" cy="793561"/>
          </a:xfrm>
          <a:prstGeom prst="rect">
            <a:avLst/>
          </a:prstGeom>
          <a:solidFill>
            <a:schemeClr val="bg1"/>
          </a:soli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メイリオ" panose="020B0604030504040204" pitchFamily="50" charset="-128"/>
                <a:ea typeface="メイリオ" panose="020B0604030504040204" pitchFamily="50" charset="-128"/>
              </a:rPr>
              <a:t>業態ページ</a:t>
            </a:r>
            <a:endParaRPr lang="en-US" altLang="ja-JP" sz="1400" dirty="0">
              <a:solidFill>
                <a:schemeClr val="tx1"/>
              </a:solidFill>
              <a:latin typeface="メイリオ" panose="020B0604030504040204" pitchFamily="50" charset="-128"/>
              <a:ea typeface="メイリオ" panose="020B0604030504040204" pitchFamily="50" charset="-128"/>
            </a:endParaRPr>
          </a:p>
          <a:p>
            <a:pPr algn="ctr"/>
            <a:r>
              <a:rPr lang="ja-JP" altLang="en-US" sz="1400" dirty="0">
                <a:solidFill>
                  <a:schemeClr val="tx1"/>
                </a:solidFill>
                <a:latin typeface="メイリオ" panose="020B0604030504040204" pitchFamily="50" charset="-128"/>
                <a:ea typeface="メイリオ" panose="020B0604030504040204" pitchFamily="50" charset="-128"/>
              </a:rPr>
              <a:t>（ブランドページ）</a:t>
            </a:r>
          </a:p>
        </p:txBody>
      </p:sp>
      <p:sp>
        <p:nvSpPr>
          <p:cNvPr id="9" name="正方形/長方形 8"/>
          <p:cNvSpPr/>
          <p:nvPr/>
        </p:nvSpPr>
        <p:spPr>
          <a:xfrm>
            <a:off x="4863480" y="1924594"/>
            <a:ext cx="1321397" cy="452976"/>
          </a:xfrm>
          <a:prstGeom prst="rect">
            <a:avLst/>
          </a:prstGeom>
          <a:solidFill>
            <a:schemeClr val="bg1"/>
          </a:soli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メイリオ" panose="020B0604030504040204" pitchFamily="50" charset="-128"/>
                <a:ea typeface="メイリオ" panose="020B0604030504040204" pitchFamily="50" charset="-128"/>
              </a:rPr>
              <a:t>店舗ページ</a:t>
            </a:r>
          </a:p>
        </p:txBody>
      </p:sp>
      <p:sp>
        <p:nvSpPr>
          <p:cNvPr id="10" name="正方形/長方形 9"/>
          <p:cNvSpPr/>
          <p:nvPr/>
        </p:nvSpPr>
        <p:spPr>
          <a:xfrm>
            <a:off x="9161723" y="1131033"/>
            <a:ext cx="1859025" cy="793561"/>
          </a:xfrm>
          <a:prstGeom prst="rect">
            <a:avLst/>
          </a:prstGeom>
          <a:solidFill>
            <a:schemeClr val="bg1"/>
          </a:soli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lumMod val="75000"/>
                  </a:schemeClr>
                </a:solidFill>
                <a:latin typeface="メイリオ" panose="020B0604030504040204" pitchFamily="50" charset="-128"/>
                <a:ea typeface="メイリオ" panose="020B0604030504040204" pitchFamily="50" charset="-128"/>
              </a:rPr>
              <a:t>レストランサーチ</a:t>
            </a:r>
          </a:p>
        </p:txBody>
      </p:sp>
      <p:cxnSp>
        <p:nvCxnSpPr>
          <p:cNvPr id="13" name="カギ線コネクタ 12"/>
          <p:cNvCxnSpPr>
            <a:stCxn id="5" idx="2"/>
            <a:endCxn id="9" idx="1"/>
          </p:cNvCxnSpPr>
          <p:nvPr/>
        </p:nvCxnSpPr>
        <p:spPr>
          <a:xfrm rot="16200000" flipH="1">
            <a:off x="3279825" y="567427"/>
            <a:ext cx="226488" cy="2940821"/>
          </a:xfrm>
          <a:prstGeom prst="bentConnector2">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カギ線コネクタ 27"/>
          <p:cNvCxnSpPr>
            <a:stCxn id="9" idx="2"/>
            <a:endCxn id="78" idx="1"/>
          </p:cNvCxnSpPr>
          <p:nvPr/>
        </p:nvCxnSpPr>
        <p:spPr>
          <a:xfrm rot="16200000" flipH="1">
            <a:off x="5456953" y="2444795"/>
            <a:ext cx="697975" cy="563523"/>
          </a:xfrm>
          <a:prstGeom prst="bentConnector2">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1714909" y="477192"/>
            <a:ext cx="492443" cy="461665"/>
          </a:xfrm>
          <a:prstGeom prst="rect">
            <a:avLst/>
          </a:prstGeom>
          <a:noFill/>
        </p:spPr>
        <p:txBody>
          <a:bodyPr wrap="none" rtlCol="0">
            <a:spAutoFit/>
          </a:bodyPr>
          <a:lstStyle/>
          <a:p>
            <a:r>
              <a:rPr kumimoji="1" lang="ja-JP" altLang="en-US" sz="2400" b="1" dirty="0" smtClean="0">
                <a:latin typeface="メイリオ" panose="020B0604030504040204" pitchFamily="50" charset="-128"/>
                <a:ea typeface="メイリオ" panose="020B0604030504040204" pitchFamily="50" charset="-128"/>
              </a:rPr>
              <a:t>①</a:t>
            </a:r>
            <a:endParaRPr kumimoji="1" lang="ja-JP" altLang="en-US" sz="2400" b="1" dirty="0">
              <a:latin typeface="メイリオ" panose="020B0604030504040204" pitchFamily="50" charset="-128"/>
              <a:ea typeface="メイリオ" panose="020B0604030504040204" pitchFamily="50" charset="-128"/>
            </a:endParaRPr>
          </a:p>
        </p:txBody>
      </p:sp>
      <p:sp>
        <p:nvSpPr>
          <p:cNvPr id="58" name="テキスト ボックス 57"/>
          <p:cNvSpPr txBox="1"/>
          <p:nvPr/>
        </p:nvSpPr>
        <p:spPr>
          <a:xfrm>
            <a:off x="5802136" y="477192"/>
            <a:ext cx="492443" cy="461665"/>
          </a:xfrm>
          <a:prstGeom prst="rect">
            <a:avLst/>
          </a:prstGeom>
          <a:noFill/>
        </p:spPr>
        <p:txBody>
          <a:bodyPr wrap="none" rtlCol="0">
            <a:spAutoFit/>
          </a:bodyPr>
          <a:lstStyle/>
          <a:p>
            <a:r>
              <a:rPr kumimoji="1" lang="ja-JP" altLang="en-US" sz="2400" b="1" dirty="0" smtClean="0">
                <a:latin typeface="メイリオ" panose="020B0604030504040204" pitchFamily="50" charset="-128"/>
                <a:ea typeface="メイリオ" panose="020B0604030504040204" pitchFamily="50" charset="-128"/>
              </a:rPr>
              <a:t>②</a:t>
            </a:r>
            <a:endParaRPr kumimoji="1" lang="ja-JP" altLang="en-US" sz="2400" b="1" dirty="0">
              <a:latin typeface="メイリオ" panose="020B0604030504040204" pitchFamily="50" charset="-128"/>
              <a:ea typeface="メイリオ" panose="020B0604030504040204" pitchFamily="50" charset="-128"/>
            </a:endParaRPr>
          </a:p>
        </p:txBody>
      </p:sp>
      <p:sp>
        <p:nvSpPr>
          <p:cNvPr id="59" name="テキスト ボックス 58"/>
          <p:cNvSpPr txBox="1"/>
          <p:nvPr/>
        </p:nvSpPr>
        <p:spPr>
          <a:xfrm>
            <a:off x="9843681" y="477192"/>
            <a:ext cx="492443" cy="461665"/>
          </a:xfrm>
          <a:prstGeom prst="rect">
            <a:avLst/>
          </a:prstGeom>
          <a:noFill/>
        </p:spPr>
        <p:txBody>
          <a:bodyPr wrap="none" rtlCol="0">
            <a:spAutoFit/>
          </a:bodyPr>
          <a:lstStyle/>
          <a:p>
            <a:r>
              <a:rPr kumimoji="1" lang="ja-JP" altLang="en-US" sz="2400" b="1" dirty="0" smtClean="0">
                <a:solidFill>
                  <a:schemeClr val="bg1">
                    <a:lumMod val="75000"/>
                  </a:schemeClr>
                </a:solidFill>
                <a:latin typeface="メイリオ" panose="020B0604030504040204" pitchFamily="50" charset="-128"/>
                <a:ea typeface="メイリオ" panose="020B0604030504040204" pitchFamily="50" charset="-128"/>
              </a:rPr>
              <a:t>③</a:t>
            </a:r>
            <a:endParaRPr kumimoji="1" lang="ja-JP" altLang="en-US" sz="2400" b="1" dirty="0">
              <a:solidFill>
                <a:schemeClr val="bg1">
                  <a:lumMod val="75000"/>
                </a:schemeClr>
              </a:solidFill>
              <a:latin typeface="メイリオ" panose="020B0604030504040204" pitchFamily="50" charset="-128"/>
              <a:ea typeface="メイリオ" panose="020B0604030504040204" pitchFamily="50" charset="-128"/>
            </a:endParaRPr>
          </a:p>
        </p:txBody>
      </p:sp>
      <p:sp>
        <p:nvSpPr>
          <p:cNvPr id="77" name="正方形/長方形 76"/>
          <p:cNvSpPr/>
          <p:nvPr/>
        </p:nvSpPr>
        <p:spPr>
          <a:xfrm>
            <a:off x="6087702" y="2471685"/>
            <a:ext cx="1321397" cy="335342"/>
          </a:xfrm>
          <a:prstGeom prst="rect">
            <a:avLst/>
          </a:prstGeom>
          <a:solidFill>
            <a:schemeClr val="bg1"/>
          </a:soli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latin typeface="メイリオ" panose="020B0604030504040204" pitchFamily="50" charset="-128"/>
                <a:ea typeface="メイリオ" panose="020B0604030504040204" pitchFamily="50" charset="-128"/>
              </a:rPr>
              <a:t>メニュー</a:t>
            </a:r>
            <a:endParaRPr lang="ja-JP" altLang="en-US" sz="1000" dirty="0">
              <a:solidFill>
                <a:schemeClr val="tx1"/>
              </a:solidFill>
              <a:latin typeface="メイリオ" panose="020B0604030504040204" pitchFamily="50" charset="-128"/>
              <a:ea typeface="メイリオ" panose="020B0604030504040204" pitchFamily="50" charset="-128"/>
            </a:endParaRPr>
          </a:p>
        </p:txBody>
      </p:sp>
      <p:sp>
        <p:nvSpPr>
          <p:cNvPr id="78" name="正方形/長方形 77"/>
          <p:cNvSpPr/>
          <p:nvPr/>
        </p:nvSpPr>
        <p:spPr>
          <a:xfrm>
            <a:off x="6087702" y="2907874"/>
            <a:ext cx="1321397" cy="335342"/>
          </a:xfrm>
          <a:prstGeom prst="rect">
            <a:avLst/>
          </a:prstGeom>
          <a:solidFill>
            <a:schemeClr val="bg1"/>
          </a:soli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latin typeface="メイリオ" panose="020B0604030504040204" pitchFamily="50" charset="-128"/>
                <a:ea typeface="メイリオ" panose="020B0604030504040204" pitchFamily="50" charset="-128"/>
              </a:rPr>
              <a:t>フォト</a:t>
            </a:r>
            <a:endParaRPr lang="ja-JP" altLang="en-US" sz="1000" dirty="0">
              <a:solidFill>
                <a:schemeClr val="tx1"/>
              </a:solidFill>
              <a:latin typeface="メイリオ" panose="020B0604030504040204" pitchFamily="50" charset="-128"/>
              <a:ea typeface="メイリオ" panose="020B0604030504040204" pitchFamily="50" charset="-128"/>
            </a:endParaRPr>
          </a:p>
        </p:txBody>
      </p:sp>
      <p:cxnSp>
        <p:nvCxnSpPr>
          <p:cNvPr id="79" name="カギ線コネクタ 78"/>
          <p:cNvCxnSpPr>
            <a:stCxn id="9" idx="2"/>
            <a:endCxn id="77" idx="1"/>
          </p:cNvCxnSpPr>
          <p:nvPr/>
        </p:nvCxnSpPr>
        <p:spPr>
          <a:xfrm rot="16200000" flipH="1">
            <a:off x="5675047" y="2226701"/>
            <a:ext cx="261786" cy="563523"/>
          </a:xfrm>
          <a:prstGeom prst="bentConnector2">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5" name="正方形/長方形 84"/>
          <p:cNvSpPr/>
          <p:nvPr/>
        </p:nvSpPr>
        <p:spPr>
          <a:xfrm>
            <a:off x="6087702" y="3343214"/>
            <a:ext cx="1321397" cy="335342"/>
          </a:xfrm>
          <a:prstGeom prst="rect">
            <a:avLst/>
          </a:prstGeom>
          <a:solidFill>
            <a:schemeClr val="bg1"/>
          </a:soli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latin typeface="メイリオ" panose="020B0604030504040204" pitchFamily="50" charset="-128"/>
                <a:ea typeface="メイリオ" panose="020B0604030504040204" pitchFamily="50" charset="-128"/>
              </a:rPr>
              <a:t>おしらせ</a:t>
            </a:r>
            <a:endParaRPr lang="ja-JP" altLang="en-US" sz="1000" dirty="0">
              <a:solidFill>
                <a:schemeClr val="tx1"/>
              </a:solidFill>
              <a:latin typeface="メイリオ" panose="020B0604030504040204" pitchFamily="50" charset="-128"/>
              <a:ea typeface="メイリオ" panose="020B0604030504040204" pitchFamily="50" charset="-128"/>
            </a:endParaRPr>
          </a:p>
        </p:txBody>
      </p:sp>
      <p:cxnSp>
        <p:nvCxnSpPr>
          <p:cNvPr id="86" name="カギ線コネクタ 85"/>
          <p:cNvCxnSpPr>
            <a:stCxn id="9" idx="2"/>
            <a:endCxn id="85" idx="1"/>
          </p:cNvCxnSpPr>
          <p:nvPr/>
        </p:nvCxnSpPr>
        <p:spPr>
          <a:xfrm rot="16200000" flipH="1">
            <a:off x="5239283" y="2662465"/>
            <a:ext cx="1133315" cy="563523"/>
          </a:xfrm>
          <a:prstGeom prst="bentConnector2">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9" name="テキスト ボックス 88"/>
          <p:cNvSpPr txBox="1"/>
          <p:nvPr/>
        </p:nvSpPr>
        <p:spPr>
          <a:xfrm>
            <a:off x="6636664" y="3708206"/>
            <a:ext cx="353943" cy="233397"/>
          </a:xfrm>
          <a:prstGeom prst="rect">
            <a:avLst/>
          </a:prstGeom>
          <a:noFill/>
        </p:spPr>
        <p:txBody>
          <a:bodyPr vert="eaVert" wrap="none" rtlCol="0">
            <a:spAutoFit/>
          </a:bodyPr>
          <a:lstStyle/>
          <a:p>
            <a:r>
              <a:rPr kumimoji="1" lang="en-US" altLang="ja-JP" sz="1100" dirty="0" smtClean="0">
                <a:latin typeface="メイリオ" panose="020B0604030504040204" pitchFamily="50" charset="-128"/>
                <a:ea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endParaRPr>
          </a:p>
        </p:txBody>
      </p:sp>
      <p:sp>
        <p:nvSpPr>
          <p:cNvPr id="34" name="下矢印 33"/>
          <p:cNvSpPr/>
          <p:nvPr/>
        </p:nvSpPr>
        <p:spPr>
          <a:xfrm>
            <a:off x="1567912" y="4196104"/>
            <a:ext cx="783771" cy="218793"/>
          </a:xfrm>
          <a:prstGeom prst="downArrow">
            <a:avLst>
              <a:gd name="adj1" fmla="val 50000"/>
              <a:gd name="adj2" fmla="val 10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下矢印 34"/>
          <p:cNvSpPr/>
          <p:nvPr/>
        </p:nvSpPr>
        <p:spPr>
          <a:xfrm>
            <a:off x="5671072" y="4196104"/>
            <a:ext cx="783771" cy="218793"/>
          </a:xfrm>
          <a:prstGeom prst="downArrow">
            <a:avLst>
              <a:gd name="adj1" fmla="val 50000"/>
              <a:gd name="adj2" fmla="val 10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4833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正方形/長方形 53"/>
          <p:cNvSpPr/>
          <p:nvPr/>
        </p:nvSpPr>
        <p:spPr>
          <a:xfrm>
            <a:off x="204186" y="5406500"/>
            <a:ext cx="11860567" cy="126062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758354" y="4142345"/>
            <a:ext cx="4258733" cy="8974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5263315" y="679970"/>
            <a:ext cx="1107996" cy="369332"/>
          </a:xfrm>
          <a:prstGeom prst="rect">
            <a:avLst/>
          </a:prstGeom>
          <a:noFill/>
        </p:spPr>
        <p:txBody>
          <a:bodyPr wrap="none" rtlCol="0">
            <a:spAutoFit/>
          </a:bodyPr>
          <a:lstStyle/>
          <a:p>
            <a:r>
              <a:rPr lang="ja-JP" altLang="en-US" b="1" dirty="0" smtClean="0">
                <a:latin typeface="メイリオ" panose="020B0604030504040204" pitchFamily="50" charset="-128"/>
                <a:ea typeface="メイリオ" panose="020B0604030504040204" pitchFamily="50" charset="-128"/>
              </a:rPr>
              <a:t>制作方式</a:t>
            </a:r>
            <a:endParaRPr kumimoji="1" lang="ja-JP" altLang="en-US" b="1"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1542090" y="679970"/>
            <a:ext cx="2723823" cy="369332"/>
          </a:xfrm>
          <a:prstGeom prst="rect">
            <a:avLst/>
          </a:prstGeom>
          <a:solidFill>
            <a:srgbClr val="FFFF00"/>
          </a:solidFill>
        </p:spPr>
        <p:txBody>
          <a:bodyPr wrap="none" rtlCol="0">
            <a:spAutoFit/>
          </a:bodyPr>
          <a:lstStyle/>
          <a:p>
            <a:r>
              <a:rPr lang="ja-JP" altLang="en-US" b="1" dirty="0" smtClean="0">
                <a:latin typeface="メイリオ" panose="020B0604030504040204" pitchFamily="50" charset="-128"/>
                <a:ea typeface="メイリオ" panose="020B0604030504040204" pitchFamily="50" charset="-128"/>
              </a:rPr>
              <a:t>個別ディレクション方式</a:t>
            </a:r>
            <a:endParaRPr kumimoji="1" lang="ja-JP" altLang="en-US" b="1"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7580272" y="679970"/>
            <a:ext cx="3478837" cy="369332"/>
          </a:xfrm>
          <a:prstGeom prst="rect">
            <a:avLst/>
          </a:prstGeom>
          <a:solidFill>
            <a:srgbClr val="FFFF00"/>
          </a:solidFill>
        </p:spPr>
        <p:txBody>
          <a:bodyPr wrap="none" rtlCol="0">
            <a:spAutoFit/>
          </a:bodyPr>
          <a:lstStyle/>
          <a:p>
            <a:pPr algn="ctr"/>
            <a:r>
              <a:rPr lang="ja-JP" altLang="en-US" b="1" dirty="0" smtClean="0">
                <a:latin typeface="メイリオ" panose="020B0604030504040204" pitchFamily="50" charset="-128"/>
                <a:ea typeface="メイリオ" panose="020B0604030504040204" pitchFamily="50" charset="-128"/>
              </a:rPr>
              <a:t>共通フォーマット（</a:t>
            </a:r>
            <a:r>
              <a:rPr lang="en-US" altLang="ja-JP" b="1" dirty="0" smtClean="0">
                <a:latin typeface="メイリオ" panose="020B0604030504040204" pitchFamily="50" charset="-128"/>
                <a:ea typeface="メイリオ" panose="020B0604030504040204" pitchFamily="50" charset="-128"/>
              </a:rPr>
              <a:t>CMS</a:t>
            </a:r>
            <a:r>
              <a:rPr lang="ja-JP" altLang="en-US" b="1" dirty="0" smtClean="0">
                <a:latin typeface="メイリオ" panose="020B0604030504040204" pitchFamily="50" charset="-128"/>
                <a:ea typeface="メイリオ" panose="020B0604030504040204" pitchFamily="50" charset="-128"/>
              </a:rPr>
              <a:t>）方式</a:t>
            </a:r>
            <a:endParaRPr lang="en-US" altLang="ja-JP" b="1" dirty="0" smtClean="0">
              <a:latin typeface="メイリオ" panose="020B0604030504040204" pitchFamily="50" charset="-128"/>
              <a:ea typeface="メイリオ" panose="020B0604030504040204" pitchFamily="50" charset="-128"/>
            </a:endParaRPr>
          </a:p>
        </p:txBody>
      </p:sp>
      <p:sp>
        <p:nvSpPr>
          <p:cNvPr id="8" name="二等辺三角形 7"/>
          <p:cNvSpPr/>
          <p:nvPr/>
        </p:nvSpPr>
        <p:spPr>
          <a:xfrm rot="10800000">
            <a:off x="2741949" y="1144503"/>
            <a:ext cx="324104" cy="13192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 name="二等辺三角形 8"/>
          <p:cNvSpPr/>
          <p:nvPr/>
        </p:nvSpPr>
        <p:spPr>
          <a:xfrm rot="10800000">
            <a:off x="9157637" y="1144503"/>
            <a:ext cx="324104" cy="13192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1426672" y="1498675"/>
            <a:ext cx="2954655" cy="369332"/>
          </a:xfrm>
          <a:prstGeom prst="rect">
            <a:avLst/>
          </a:prstGeom>
          <a:noFill/>
        </p:spPr>
        <p:txBody>
          <a:bodyPr wrap="none" rtlCol="0">
            <a:spAutoFit/>
          </a:bodyPr>
          <a:lstStyle/>
          <a:p>
            <a:r>
              <a:rPr lang="ja-JP" altLang="en-US" dirty="0" smtClean="0">
                <a:latin typeface="メイリオ" panose="020B0604030504040204" pitchFamily="50" charset="-128"/>
                <a:ea typeface="メイリオ" panose="020B0604030504040204" pitchFamily="50" charset="-128"/>
              </a:rPr>
              <a:t>事業会社の要望ヒアリング</a:t>
            </a:r>
            <a:endParaRPr kumimoji="1" lang="ja-JP" altLang="en-US" dirty="0">
              <a:latin typeface="メイリオ" panose="020B0604030504040204" pitchFamily="50" charset="-128"/>
              <a:ea typeface="メイリオ" panose="020B0604030504040204" pitchFamily="50" charset="-128"/>
            </a:endParaRPr>
          </a:p>
        </p:txBody>
      </p:sp>
      <p:sp>
        <p:nvSpPr>
          <p:cNvPr id="11" name="二等辺三角形 10"/>
          <p:cNvSpPr/>
          <p:nvPr/>
        </p:nvSpPr>
        <p:spPr>
          <a:xfrm rot="10800000">
            <a:off x="2741949" y="1794397"/>
            <a:ext cx="324104" cy="132603"/>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1426672" y="2005740"/>
            <a:ext cx="2957861" cy="369332"/>
          </a:xfrm>
          <a:prstGeom prst="rect">
            <a:avLst/>
          </a:prstGeom>
          <a:noFill/>
        </p:spPr>
        <p:txBody>
          <a:bodyPr wrap="none" rtlCol="0">
            <a:spAutoFit/>
          </a:bodyPr>
          <a:lstStyle/>
          <a:p>
            <a:r>
              <a:rPr lang="ja-JP" altLang="en-US" dirty="0" smtClean="0">
                <a:latin typeface="メイリオ" panose="020B0604030504040204" pitchFamily="50" charset="-128"/>
                <a:ea typeface="メイリオ" panose="020B0604030504040204" pitchFamily="50" charset="-128"/>
              </a:rPr>
              <a:t>全体構成・</a:t>
            </a:r>
            <a:r>
              <a:rPr lang="en-US" altLang="ja-JP" dirty="0" smtClean="0">
                <a:latin typeface="メイリオ" panose="020B0604030504040204" pitchFamily="50" charset="-128"/>
                <a:ea typeface="メイリオ" panose="020B0604030504040204" pitchFamily="50" charset="-128"/>
              </a:rPr>
              <a:t>SEO</a:t>
            </a:r>
            <a:r>
              <a:rPr lang="ja-JP" altLang="en-US" dirty="0" smtClean="0">
                <a:latin typeface="メイリオ" panose="020B0604030504040204" pitchFamily="50" charset="-128"/>
                <a:ea typeface="メイリオ" panose="020B0604030504040204" pitchFamily="50" charset="-128"/>
              </a:rPr>
              <a:t>要件を作成</a:t>
            </a:r>
            <a:endParaRPr kumimoji="1" lang="ja-JP" altLang="en-US" dirty="0">
              <a:latin typeface="メイリオ" panose="020B0604030504040204" pitchFamily="50" charset="-128"/>
              <a:ea typeface="メイリオ" panose="020B0604030504040204" pitchFamily="50" charset="-128"/>
            </a:endParaRPr>
          </a:p>
        </p:txBody>
      </p:sp>
      <p:sp>
        <p:nvSpPr>
          <p:cNvPr id="13" name="二等辺三角形 12"/>
          <p:cNvSpPr/>
          <p:nvPr/>
        </p:nvSpPr>
        <p:spPr>
          <a:xfrm rot="10800000">
            <a:off x="2741949" y="2315346"/>
            <a:ext cx="324104" cy="132603"/>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1542087" y="2515683"/>
            <a:ext cx="2723823" cy="369332"/>
          </a:xfrm>
          <a:prstGeom prst="rect">
            <a:avLst/>
          </a:prstGeom>
          <a:noFill/>
        </p:spPr>
        <p:txBody>
          <a:bodyPr wrap="none" rtlCol="0">
            <a:spAutoFit/>
          </a:bodyPr>
          <a:lstStyle/>
          <a:p>
            <a:r>
              <a:rPr lang="ja-JP" altLang="en-US" dirty="0" smtClean="0">
                <a:latin typeface="メイリオ" panose="020B0604030504040204" pitchFamily="50" charset="-128"/>
                <a:ea typeface="メイリオ" panose="020B0604030504040204" pitchFamily="50" charset="-128"/>
              </a:rPr>
              <a:t>デザイン・コーディング</a:t>
            </a:r>
            <a:endParaRPr kumimoji="1" lang="ja-JP" altLang="en-US" dirty="0">
              <a:latin typeface="メイリオ" panose="020B0604030504040204" pitchFamily="50" charset="-128"/>
              <a:ea typeface="メイリオ" panose="020B0604030504040204" pitchFamily="50" charset="-128"/>
            </a:endParaRPr>
          </a:p>
        </p:txBody>
      </p:sp>
      <p:sp>
        <p:nvSpPr>
          <p:cNvPr id="15" name="二等辺三角形 14"/>
          <p:cNvSpPr/>
          <p:nvPr/>
        </p:nvSpPr>
        <p:spPr>
          <a:xfrm rot="10800000">
            <a:off x="2741949" y="2837525"/>
            <a:ext cx="324104" cy="132603"/>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1888335" y="3041220"/>
            <a:ext cx="2031325" cy="369332"/>
          </a:xfrm>
          <a:prstGeom prst="rect">
            <a:avLst/>
          </a:prstGeom>
          <a:noFill/>
        </p:spPr>
        <p:txBody>
          <a:bodyPr wrap="none" rtlCol="0">
            <a:spAutoFit/>
          </a:bodyPr>
          <a:lstStyle/>
          <a:p>
            <a:r>
              <a:rPr lang="ja-JP" altLang="en-US" dirty="0" smtClean="0">
                <a:latin typeface="メイリオ" panose="020B0604030504040204" pitchFamily="50" charset="-128"/>
                <a:ea typeface="メイリオ" panose="020B0604030504040204" pitchFamily="50" charset="-128"/>
              </a:rPr>
              <a:t>データを流し込み</a:t>
            </a:r>
            <a:endParaRPr kumimoji="1" lang="ja-JP" altLang="en-US" dirty="0">
              <a:latin typeface="メイリオ" panose="020B0604030504040204" pitchFamily="50" charset="-128"/>
              <a:ea typeface="メイリオ" panose="020B0604030504040204" pitchFamily="50" charset="-128"/>
            </a:endParaRPr>
          </a:p>
        </p:txBody>
      </p:sp>
      <p:sp>
        <p:nvSpPr>
          <p:cNvPr id="17" name="二等辺三角形 16"/>
          <p:cNvSpPr/>
          <p:nvPr/>
        </p:nvSpPr>
        <p:spPr>
          <a:xfrm rot="10800000">
            <a:off x="2741949" y="3364061"/>
            <a:ext cx="324104" cy="132603"/>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2234583" y="3634839"/>
            <a:ext cx="1338828" cy="369332"/>
          </a:xfrm>
          <a:prstGeom prst="rect">
            <a:avLst/>
          </a:prstGeom>
          <a:noFill/>
        </p:spPr>
        <p:txBody>
          <a:bodyPr wrap="none" rtlCol="0">
            <a:spAutoFit/>
          </a:bodyPr>
          <a:lstStyle/>
          <a:p>
            <a:r>
              <a:rPr lang="ja-JP" altLang="en-US" dirty="0" smtClean="0">
                <a:latin typeface="メイリオ" panose="020B0604030504040204" pitchFamily="50" charset="-128"/>
                <a:ea typeface="メイリオ" panose="020B0604030504040204" pitchFamily="50" charset="-128"/>
              </a:rPr>
              <a:t>サイト完成</a:t>
            </a:r>
            <a:endParaRPr kumimoji="1" lang="ja-JP" altLang="en-US" dirty="0">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8296746" y="1422167"/>
            <a:ext cx="2031325" cy="369332"/>
          </a:xfrm>
          <a:prstGeom prst="rect">
            <a:avLst/>
          </a:prstGeom>
          <a:noFill/>
        </p:spPr>
        <p:txBody>
          <a:bodyPr wrap="none" rtlCol="0">
            <a:spAutoFit/>
          </a:bodyPr>
          <a:lstStyle/>
          <a:p>
            <a:r>
              <a:rPr lang="ja-JP" altLang="en-US" dirty="0" smtClean="0">
                <a:latin typeface="メイリオ" panose="020B0604030504040204" pitchFamily="50" charset="-128"/>
                <a:ea typeface="メイリオ" panose="020B0604030504040204" pitchFamily="50" charset="-128"/>
              </a:rPr>
              <a:t>データを流し込み</a:t>
            </a:r>
            <a:endParaRPr kumimoji="1" lang="ja-JP" altLang="en-US" dirty="0">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8668739" y="2012316"/>
            <a:ext cx="1338828" cy="369332"/>
          </a:xfrm>
          <a:prstGeom prst="rect">
            <a:avLst/>
          </a:prstGeom>
          <a:noFill/>
        </p:spPr>
        <p:txBody>
          <a:bodyPr wrap="none" rtlCol="0">
            <a:spAutoFit/>
          </a:bodyPr>
          <a:lstStyle/>
          <a:p>
            <a:r>
              <a:rPr lang="ja-JP" altLang="en-US" dirty="0" smtClean="0">
                <a:latin typeface="メイリオ" panose="020B0604030504040204" pitchFamily="50" charset="-128"/>
                <a:ea typeface="メイリオ" panose="020B0604030504040204" pitchFamily="50" charset="-128"/>
              </a:rPr>
              <a:t>サイト完成</a:t>
            </a:r>
            <a:endParaRPr kumimoji="1" lang="ja-JP" altLang="en-US" dirty="0">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828179" y="4210078"/>
            <a:ext cx="795411" cy="276999"/>
          </a:xfrm>
          <a:prstGeom prst="rect">
            <a:avLst/>
          </a:prstGeom>
          <a:noFill/>
        </p:spPr>
        <p:txBody>
          <a:bodyPr wrap="none" rtlCol="0">
            <a:spAutoFit/>
          </a:bodyPr>
          <a:lstStyle/>
          <a:p>
            <a:r>
              <a:rPr kumimoji="1" lang="en-US" altLang="ja-JP" sz="1200" dirty="0" smtClean="0">
                <a:latin typeface="メイリオ" panose="020B0604030504040204" pitchFamily="50" charset="-128"/>
                <a:ea typeface="メイリオ" panose="020B0604030504040204" pitchFamily="50" charset="-128"/>
              </a:rPr>
              <a:t>SEO</a:t>
            </a:r>
            <a:r>
              <a:rPr kumimoji="1" lang="ja-JP" altLang="en-US" sz="1200" dirty="0" smtClean="0">
                <a:latin typeface="メイリオ" panose="020B0604030504040204" pitchFamily="50" charset="-128"/>
                <a:ea typeface="メイリオ" panose="020B0604030504040204" pitchFamily="50" charset="-128"/>
              </a:rPr>
              <a:t>効果</a:t>
            </a:r>
            <a:endParaRPr kumimoji="1" lang="ja-JP" altLang="en-US" sz="1200" dirty="0">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1789623" y="4210078"/>
            <a:ext cx="954107" cy="276999"/>
          </a:xfrm>
          <a:prstGeom prst="rect">
            <a:avLst/>
          </a:prstGeom>
          <a:noFill/>
        </p:spPr>
        <p:txBody>
          <a:bodyPr wrap="none" rtlCol="0">
            <a:spAutoFit/>
          </a:bodyPr>
          <a:lstStyle/>
          <a:p>
            <a:r>
              <a:rPr lang="ja-JP" altLang="en-US" sz="1200" dirty="0" smtClean="0">
                <a:latin typeface="メイリオ" panose="020B0604030504040204" pitchFamily="50" charset="-128"/>
                <a:ea typeface="メイリオ" panose="020B0604030504040204" pitchFamily="50" charset="-128"/>
              </a:rPr>
              <a:t>初期</a:t>
            </a:r>
            <a:r>
              <a:rPr lang="ja-JP" altLang="en-US" sz="1200" dirty="0">
                <a:latin typeface="メイリオ" panose="020B0604030504040204" pitchFamily="50" charset="-128"/>
                <a:ea typeface="メイリオ" panose="020B0604030504040204" pitchFamily="50" charset="-128"/>
              </a:rPr>
              <a:t>コスト</a:t>
            </a:r>
            <a:endParaRPr kumimoji="1" lang="ja-JP" altLang="en-US" sz="1200" dirty="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2856519" y="4210078"/>
            <a:ext cx="954107" cy="276999"/>
          </a:xfrm>
          <a:prstGeom prst="rect">
            <a:avLst/>
          </a:prstGeom>
          <a:noFill/>
        </p:spPr>
        <p:txBody>
          <a:bodyPr wrap="none" rtlCol="0">
            <a:spAutoFit/>
          </a:bodyPr>
          <a:lstStyle/>
          <a:p>
            <a:r>
              <a:rPr lang="ja-JP" altLang="en-US" sz="1200" dirty="0">
                <a:latin typeface="メイリオ" panose="020B0604030504040204" pitchFamily="50" charset="-128"/>
                <a:ea typeface="メイリオ" panose="020B0604030504040204" pitchFamily="50" charset="-128"/>
              </a:rPr>
              <a:t>運用</a:t>
            </a:r>
            <a:r>
              <a:rPr lang="ja-JP" altLang="en-US" sz="1200" dirty="0" smtClean="0">
                <a:latin typeface="メイリオ" panose="020B0604030504040204" pitchFamily="50" charset="-128"/>
                <a:ea typeface="メイリオ" panose="020B0604030504040204" pitchFamily="50" charset="-128"/>
              </a:rPr>
              <a:t>コスト</a:t>
            </a:r>
            <a:endParaRPr kumimoji="1" lang="ja-JP" altLang="en-US" sz="1200" dirty="0">
              <a:latin typeface="メイリオ" panose="020B0604030504040204" pitchFamily="50" charset="-128"/>
              <a:ea typeface="メイリオ" panose="020B0604030504040204" pitchFamily="50" charset="-128"/>
            </a:endParaRPr>
          </a:p>
        </p:txBody>
      </p:sp>
      <p:sp>
        <p:nvSpPr>
          <p:cNvPr id="25" name="楕円 24"/>
          <p:cNvSpPr/>
          <p:nvPr/>
        </p:nvSpPr>
        <p:spPr>
          <a:xfrm>
            <a:off x="1098638" y="4594680"/>
            <a:ext cx="254492" cy="254492"/>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6" name="テキスト ボックス 25"/>
          <p:cNvSpPr txBox="1"/>
          <p:nvPr/>
        </p:nvSpPr>
        <p:spPr>
          <a:xfrm>
            <a:off x="3859858" y="4210078"/>
            <a:ext cx="1107996" cy="276999"/>
          </a:xfrm>
          <a:prstGeom prst="rect">
            <a:avLst/>
          </a:prstGeom>
          <a:noFill/>
        </p:spPr>
        <p:txBody>
          <a:bodyPr wrap="none" rtlCol="0">
            <a:spAutoFit/>
          </a:bodyPr>
          <a:lstStyle/>
          <a:p>
            <a:r>
              <a:rPr lang="ja-JP" altLang="en-US" sz="1200" dirty="0">
                <a:latin typeface="メイリオ" panose="020B0604030504040204" pitchFamily="50" charset="-128"/>
                <a:ea typeface="メイリオ" panose="020B0604030504040204" pitchFamily="50" charset="-128"/>
              </a:rPr>
              <a:t>カスタマイズ</a:t>
            </a:r>
            <a:endParaRPr kumimoji="1" lang="ja-JP" altLang="en-US" sz="1200" dirty="0">
              <a:latin typeface="メイリオ" panose="020B0604030504040204" pitchFamily="50" charset="-128"/>
              <a:ea typeface="メイリオ" panose="020B0604030504040204" pitchFamily="50" charset="-128"/>
            </a:endParaRPr>
          </a:p>
        </p:txBody>
      </p:sp>
      <p:sp>
        <p:nvSpPr>
          <p:cNvPr id="27" name="楕円 26"/>
          <p:cNvSpPr/>
          <p:nvPr/>
        </p:nvSpPr>
        <p:spPr>
          <a:xfrm>
            <a:off x="4254081" y="4594680"/>
            <a:ext cx="254492" cy="254492"/>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28" name="グループ化 27"/>
          <p:cNvGrpSpPr/>
          <p:nvPr/>
        </p:nvGrpSpPr>
        <p:grpSpPr>
          <a:xfrm rot="18900000">
            <a:off x="2033611" y="4510882"/>
            <a:ext cx="450833" cy="461577"/>
            <a:chOff x="4316686" y="3167602"/>
            <a:chExt cx="510627" cy="522796"/>
          </a:xfrm>
        </p:grpSpPr>
        <p:cxnSp>
          <p:nvCxnSpPr>
            <p:cNvPr id="29" name="直線コネクタ 28"/>
            <p:cNvCxnSpPr/>
            <p:nvPr/>
          </p:nvCxnSpPr>
          <p:spPr>
            <a:xfrm>
              <a:off x="4572000" y="3167602"/>
              <a:ext cx="0" cy="52279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4316686" y="3429000"/>
              <a:ext cx="510627"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グループ化 30"/>
          <p:cNvGrpSpPr/>
          <p:nvPr/>
        </p:nvGrpSpPr>
        <p:grpSpPr>
          <a:xfrm rot="18900000">
            <a:off x="3108155" y="4510882"/>
            <a:ext cx="450833" cy="461577"/>
            <a:chOff x="4316686" y="3167602"/>
            <a:chExt cx="510627" cy="522796"/>
          </a:xfrm>
        </p:grpSpPr>
        <p:cxnSp>
          <p:nvCxnSpPr>
            <p:cNvPr id="32" name="直線コネクタ 31"/>
            <p:cNvCxnSpPr/>
            <p:nvPr/>
          </p:nvCxnSpPr>
          <p:spPr>
            <a:xfrm>
              <a:off x="4572000" y="3167602"/>
              <a:ext cx="0" cy="52279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a:off x="4316686" y="3429000"/>
              <a:ext cx="510627"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正方形/長方形 33"/>
          <p:cNvSpPr/>
          <p:nvPr/>
        </p:nvSpPr>
        <p:spPr>
          <a:xfrm>
            <a:off x="7239988" y="4142345"/>
            <a:ext cx="4258733" cy="8974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5" name="テキスト ボックス 34"/>
          <p:cNvSpPr txBox="1"/>
          <p:nvPr/>
        </p:nvSpPr>
        <p:spPr>
          <a:xfrm>
            <a:off x="7309813" y="4210078"/>
            <a:ext cx="795411" cy="276999"/>
          </a:xfrm>
          <a:prstGeom prst="rect">
            <a:avLst/>
          </a:prstGeom>
          <a:noFill/>
        </p:spPr>
        <p:txBody>
          <a:bodyPr wrap="none" rtlCol="0">
            <a:spAutoFit/>
          </a:bodyPr>
          <a:lstStyle/>
          <a:p>
            <a:r>
              <a:rPr kumimoji="1" lang="en-US" altLang="ja-JP" sz="1200" dirty="0" smtClean="0">
                <a:latin typeface="メイリオ" panose="020B0604030504040204" pitchFamily="50" charset="-128"/>
                <a:ea typeface="メイリオ" panose="020B0604030504040204" pitchFamily="50" charset="-128"/>
              </a:rPr>
              <a:t>SEO</a:t>
            </a:r>
            <a:r>
              <a:rPr kumimoji="1" lang="ja-JP" altLang="en-US" sz="1200" dirty="0" smtClean="0">
                <a:latin typeface="メイリオ" panose="020B0604030504040204" pitchFamily="50" charset="-128"/>
                <a:ea typeface="メイリオ" panose="020B0604030504040204" pitchFamily="50" charset="-128"/>
              </a:rPr>
              <a:t>効果</a:t>
            </a:r>
            <a:endParaRPr kumimoji="1" lang="ja-JP" altLang="en-US" sz="1200" dirty="0">
              <a:latin typeface="メイリオ" panose="020B0604030504040204" pitchFamily="50" charset="-128"/>
              <a:ea typeface="メイリオ" panose="020B0604030504040204" pitchFamily="50" charset="-128"/>
            </a:endParaRPr>
          </a:p>
        </p:txBody>
      </p:sp>
      <p:sp>
        <p:nvSpPr>
          <p:cNvPr id="36" name="テキスト ボックス 35"/>
          <p:cNvSpPr txBox="1"/>
          <p:nvPr/>
        </p:nvSpPr>
        <p:spPr>
          <a:xfrm>
            <a:off x="8271257" y="4210078"/>
            <a:ext cx="954107" cy="276999"/>
          </a:xfrm>
          <a:prstGeom prst="rect">
            <a:avLst/>
          </a:prstGeom>
          <a:noFill/>
        </p:spPr>
        <p:txBody>
          <a:bodyPr wrap="none" rtlCol="0">
            <a:spAutoFit/>
          </a:bodyPr>
          <a:lstStyle/>
          <a:p>
            <a:r>
              <a:rPr lang="ja-JP" altLang="en-US" sz="1200" dirty="0" smtClean="0">
                <a:latin typeface="メイリオ" panose="020B0604030504040204" pitchFamily="50" charset="-128"/>
                <a:ea typeface="メイリオ" panose="020B0604030504040204" pitchFamily="50" charset="-128"/>
              </a:rPr>
              <a:t>初期</a:t>
            </a:r>
            <a:r>
              <a:rPr lang="ja-JP" altLang="en-US" sz="1200" dirty="0">
                <a:latin typeface="メイリオ" panose="020B0604030504040204" pitchFamily="50" charset="-128"/>
                <a:ea typeface="メイリオ" panose="020B0604030504040204" pitchFamily="50" charset="-128"/>
              </a:rPr>
              <a:t>コスト</a:t>
            </a:r>
            <a:endParaRPr kumimoji="1" lang="ja-JP" altLang="en-US" sz="1200" dirty="0">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9338153" y="4210078"/>
            <a:ext cx="954107" cy="276999"/>
          </a:xfrm>
          <a:prstGeom prst="rect">
            <a:avLst/>
          </a:prstGeom>
          <a:noFill/>
        </p:spPr>
        <p:txBody>
          <a:bodyPr wrap="none" rtlCol="0">
            <a:spAutoFit/>
          </a:bodyPr>
          <a:lstStyle/>
          <a:p>
            <a:r>
              <a:rPr lang="ja-JP" altLang="en-US" sz="1200" dirty="0">
                <a:latin typeface="メイリオ" panose="020B0604030504040204" pitchFamily="50" charset="-128"/>
                <a:ea typeface="メイリオ" panose="020B0604030504040204" pitchFamily="50" charset="-128"/>
              </a:rPr>
              <a:t>運用</a:t>
            </a:r>
            <a:r>
              <a:rPr lang="ja-JP" altLang="en-US" sz="1200" dirty="0" smtClean="0">
                <a:latin typeface="メイリオ" panose="020B0604030504040204" pitchFamily="50" charset="-128"/>
                <a:ea typeface="メイリオ" panose="020B0604030504040204" pitchFamily="50" charset="-128"/>
              </a:rPr>
              <a:t>コスト</a:t>
            </a:r>
            <a:endParaRPr kumimoji="1" lang="ja-JP" altLang="en-US" sz="1200" dirty="0">
              <a:latin typeface="メイリオ" panose="020B0604030504040204" pitchFamily="50" charset="-128"/>
              <a:ea typeface="メイリオ" panose="020B0604030504040204" pitchFamily="50" charset="-128"/>
            </a:endParaRPr>
          </a:p>
        </p:txBody>
      </p:sp>
      <p:sp>
        <p:nvSpPr>
          <p:cNvPr id="38" name="楕円 37"/>
          <p:cNvSpPr/>
          <p:nvPr/>
        </p:nvSpPr>
        <p:spPr>
          <a:xfrm>
            <a:off x="7580272" y="4594680"/>
            <a:ext cx="254492" cy="254492"/>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9" name="テキスト ボックス 38"/>
          <p:cNvSpPr txBox="1"/>
          <p:nvPr/>
        </p:nvSpPr>
        <p:spPr>
          <a:xfrm>
            <a:off x="10341492" y="4210078"/>
            <a:ext cx="1107996" cy="276999"/>
          </a:xfrm>
          <a:prstGeom prst="rect">
            <a:avLst/>
          </a:prstGeom>
          <a:noFill/>
        </p:spPr>
        <p:txBody>
          <a:bodyPr wrap="none" rtlCol="0">
            <a:spAutoFit/>
          </a:bodyPr>
          <a:lstStyle/>
          <a:p>
            <a:r>
              <a:rPr lang="ja-JP" altLang="en-US" sz="1200" dirty="0">
                <a:latin typeface="メイリオ" panose="020B0604030504040204" pitchFamily="50" charset="-128"/>
                <a:ea typeface="メイリオ" panose="020B0604030504040204" pitchFamily="50" charset="-128"/>
              </a:rPr>
              <a:t>カスタマイズ</a:t>
            </a:r>
            <a:endParaRPr kumimoji="1" lang="ja-JP" altLang="en-US" sz="1200" dirty="0">
              <a:latin typeface="メイリオ" panose="020B0604030504040204" pitchFamily="50" charset="-128"/>
              <a:ea typeface="メイリオ" panose="020B0604030504040204" pitchFamily="50" charset="-128"/>
            </a:endParaRPr>
          </a:p>
        </p:txBody>
      </p:sp>
      <p:grpSp>
        <p:nvGrpSpPr>
          <p:cNvPr id="40" name="グループ化 39"/>
          <p:cNvGrpSpPr/>
          <p:nvPr/>
        </p:nvGrpSpPr>
        <p:grpSpPr>
          <a:xfrm rot="18900000">
            <a:off x="10630034" y="4510882"/>
            <a:ext cx="450833" cy="461577"/>
            <a:chOff x="4316686" y="3167602"/>
            <a:chExt cx="510627" cy="522796"/>
          </a:xfrm>
        </p:grpSpPr>
        <p:cxnSp>
          <p:nvCxnSpPr>
            <p:cNvPr id="41" name="直線コネクタ 40"/>
            <p:cNvCxnSpPr/>
            <p:nvPr/>
          </p:nvCxnSpPr>
          <p:spPr>
            <a:xfrm>
              <a:off x="4572000" y="3167602"/>
              <a:ext cx="0" cy="52279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a:off x="4316686" y="3429000"/>
              <a:ext cx="510627"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楕円 42"/>
          <p:cNvSpPr/>
          <p:nvPr/>
        </p:nvSpPr>
        <p:spPr>
          <a:xfrm>
            <a:off x="8584385" y="4594680"/>
            <a:ext cx="254492" cy="254492"/>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4" name="楕円 43"/>
          <p:cNvSpPr/>
          <p:nvPr/>
        </p:nvSpPr>
        <p:spPr>
          <a:xfrm>
            <a:off x="9638321" y="4594680"/>
            <a:ext cx="254492" cy="254492"/>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45" name="直線コネクタ 44"/>
          <p:cNvCxnSpPr/>
          <p:nvPr/>
        </p:nvCxnSpPr>
        <p:spPr>
          <a:xfrm>
            <a:off x="5817314" y="1574959"/>
            <a:ext cx="0" cy="34648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二等辺三角形 47"/>
          <p:cNvSpPr/>
          <p:nvPr/>
        </p:nvSpPr>
        <p:spPr>
          <a:xfrm rot="10800000">
            <a:off x="9139487" y="1794397"/>
            <a:ext cx="324104" cy="132603"/>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0" name="テキスト ボックス 49"/>
          <p:cNvSpPr txBox="1"/>
          <p:nvPr/>
        </p:nvSpPr>
        <p:spPr>
          <a:xfrm>
            <a:off x="477250" y="5378781"/>
            <a:ext cx="2618024" cy="261610"/>
          </a:xfrm>
          <a:prstGeom prst="rect">
            <a:avLst/>
          </a:prstGeom>
          <a:noFill/>
        </p:spPr>
        <p:txBody>
          <a:bodyPr wrap="none" rtlCol="0">
            <a:spAutoFit/>
          </a:bodyPr>
          <a:lstStyle/>
          <a:p>
            <a:r>
              <a:rPr kumimoji="1" lang="ja-JP" altLang="en-US" sz="1100" dirty="0" smtClean="0">
                <a:latin typeface="メイリオ" panose="020B0604030504040204" pitchFamily="50" charset="-128"/>
                <a:ea typeface="メイリオ" panose="020B0604030504040204" pitchFamily="50" charset="-128"/>
              </a:rPr>
              <a:t>仮に主要な</a:t>
            </a:r>
            <a:r>
              <a:rPr kumimoji="1" lang="en-US" altLang="ja-JP" sz="1100" dirty="0" smtClean="0">
                <a:latin typeface="メイリオ" panose="020B0604030504040204" pitchFamily="50" charset="-128"/>
                <a:ea typeface="メイリオ" panose="020B0604030504040204" pitchFamily="50" charset="-128"/>
              </a:rPr>
              <a:t>27</a:t>
            </a:r>
            <a:r>
              <a:rPr kumimoji="1" lang="ja-JP" altLang="en-US" sz="1100" dirty="0" smtClean="0">
                <a:latin typeface="メイリオ" panose="020B0604030504040204" pitchFamily="50" charset="-128"/>
                <a:ea typeface="メイリオ" panose="020B0604030504040204" pitchFamily="50" charset="-128"/>
              </a:rPr>
              <a:t>業態を制作すると</a:t>
            </a:r>
            <a:r>
              <a:rPr kumimoji="1" lang="ja-JP" altLang="en-US" sz="1100" dirty="0" err="1" smtClean="0">
                <a:latin typeface="メイリオ" panose="020B0604030504040204" pitchFamily="50" charset="-128"/>
                <a:ea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endParaRPr>
          </a:p>
        </p:txBody>
      </p:sp>
      <p:sp>
        <p:nvSpPr>
          <p:cNvPr id="51" name="テキスト ボックス 50"/>
          <p:cNvSpPr txBox="1"/>
          <p:nvPr/>
        </p:nvSpPr>
        <p:spPr>
          <a:xfrm>
            <a:off x="477250" y="5743799"/>
            <a:ext cx="4919937" cy="646331"/>
          </a:xfrm>
          <a:prstGeom prst="rect">
            <a:avLst/>
          </a:prstGeom>
          <a:noFill/>
        </p:spPr>
        <p:txBody>
          <a:bodyPr wrap="none" rtlCol="0">
            <a:spAutoFit/>
          </a:bodyPr>
          <a:lstStyle/>
          <a:p>
            <a:r>
              <a:rPr kumimoji="1" lang="ja-JP" altLang="en-US" b="1" dirty="0" smtClean="0">
                <a:latin typeface="メイリオ" panose="020B0604030504040204" pitchFamily="50" charset="-128"/>
                <a:ea typeface="メイリオ" panose="020B0604030504040204" pitchFamily="50" charset="-128"/>
              </a:rPr>
              <a:t>制作費用：￥</a:t>
            </a:r>
            <a:r>
              <a:rPr kumimoji="1" lang="en-US" altLang="ja-JP" b="1" dirty="0" smtClean="0">
                <a:latin typeface="メイリオ" panose="020B0604030504040204" pitchFamily="50" charset="-128"/>
                <a:ea typeface="メイリオ" panose="020B0604030504040204" pitchFamily="50" charset="-128"/>
              </a:rPr>
              <a:t>100</a:t>
            </a:r>
            <a:r>
              <a:rPr kumimoji="1" lang="ja-JP" altLang="en-US" b="1" dirty="0" smtClean="0">
                <a:latin typeface="メイリオ" panose="020B0604030504040204" pitchFamily="50" charset="-128"/>
                <a:ea typeface="メイリオ" panose="020B0604030504040204" pitchFamily="50" charset="-128"/>
              </a:rPr>
              <a:t>万</a:t>
            </a:r>
            <a:r>
              <a:rPr kumimoji="1" lang="en-US" altLang="ja-JP" b="1" dirty="0" smtClean="0">
                <a:latin typeface="メイリオ" panose="020B0604030504040204" pitchFamily="50" charset="-128"/>
                <a:ea typeface="メイリオ" panose="020B0604030504040204" pitchFamily="50" charset="-128"/>
              </a:rPr>
              <a:t>/1</a:t>
            </a:r>
            <a:r>
              <a:rPr kumimoji="1" lang="ja-JP" altLang="en-US" b="1" dirty="0" smtClean="0">
                <a:latin typeface="メイリオ" panose="020B0604030504040204" pitchFamily="50" charset="-128"/>
                <a:ea typeface="メイリオ" panose="020B0604030504040204" pitchFamily="50" charset="-128"/>
              </a:rPr>
              <a:t>業態</a:t>
            </a:r>
            <a:r>
              <a:rPr kumimoji="1" lang="en-US" altLang="ja-JP" b="1" dirty="0" smtClean="0">
                <a:latin typeface="メイリオ" panose="020B0604030504040204" pitchFamily="50" charset="-128"/>
                <a:ea typeface="メイリオ" panose="020B0604030504040204" pitchFamily="50" charset="-128"/>
              </a:rPr>
              <a:t>×27</a:t>
            </a:r>
            <a:r>
              <a:rPr kumimoji="1" lang="ja-JP" altLang="en-US" b="1" dirty="0" smtClean="0">
                <a:latin typeface="メイリオ" panose="020B0604030504040204" pitchFamily="50" charset="-128"/>
                <a:ea typeface="メイリオ" panose="020B0604030504040204" pitchFamily="50" charset="-128"/>
              </a:rPr>
              <a:t>＝￥</a:t>
            </a:r>
            <a:r>
              <a:rPr kumimoji="1" lang="en-US" altLang="ja-JP" b="1" dirty="0" smtClean="0">
                <a:latin typeface="メイリオ" panose="020B0604030504040204" pitchFamily="50" charset="-128"/>
                <a:ea typeface="メイリオ" panose="020B0604030504040204" pitchFamily="50" charset="-128"/>
              </a:rPr>
              <a:t>2,700</a:t>
            </a:r>
            <a:r>
              <a:rPr kumimoji="1" lang="ja-JP" altLang="en-US" b="1" dirty="0" smtClean="0">
                <a:latin typeface="メイリオ" panose="020B0604030504040204" pitchFamily="50" charset="-128"/>
                <a:ea typeface="メイリオ" panose="020B0604030504040204" pitchFamily="50" charset="-128"/>
              </a:rPr>
              <a:t>万</a:t>
            </a:r>
            <a:endParaRPr kumimoji="1" lang="en-US" altLang="ja-JP" b="1" dirty="0" smtClean="0">
              <a:latin typeface="メイリオ" panose="020B0604030504040204" pitchFamily="50" charset="-128"/>
              <a:ea typeface="メイリオ" panose="020B0604030504040204" pitchFamily="50" charset="-128"/>
            </a:endParaRPr>
          </a:p>
          <a:p>
            <a:r>
              <a:rPr lang="ja-JP" altLang="en-US" b="1" dirty="0" smtClean="0">
                <a:latin typeface="メイリオ" panose="020B0604030504040204" pitchFamily="50" charset="-128"/>
                <a:ea typeface="メイリオ" panose="020B0604030504040204" pitchFamily="50" charset="-128"/>
              </a:rPr>
              <a:t>更新費用：都度発生</a:t>
            </a:r>
            <a:endParaRPr kumimoji="1" lang="ja-JP" altLang="en-US" b="1" dirty="0">
              <a:latin typeface="メイリオ" panose="020B0604030504040204" pitchFamily="50" charset="-128"/>
              <a:ea typeface="メイリオ" panose="020B0604030504040204" pitchFamily="50" charset="-128"/>
            </a:endParaRPr>
          </a:p>
        </p:txBody>
      </p:sp>
      <p:sp>
        <p:nvSpPr>
          <p:cNvPr id="52" name="二等辺三角形 51"/>
          <p:cNvSpPr/>
          <p:nvPr/>
        </p:nvSpPr>
        <p:spPr>
          <a:xfrm rot="5400000">
            <a:off x="5613146" y="5844560"/>
            <a:ext cx="668238" cy="259903"/>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3" name="テキスト ボックス 52"/>
          <p:cNvSpPr txBox="1"/>
          <p:nvPr/>
        </p:nvSpPr>
        <p:spPr>
          <a:xfrm>
            <a:off x="6749113" y="5743799"/>
            <a:ext cx="5423280" cy="984885"/>
          </a:xfrm>
          <a:prstGeom prst="rect">
            <a:avLst/>
          </a:prstGeom>
          <a:noFill/>
        </p:spPr>
        <p:txBody>
          <a:bodyPr wrap="none" rtlCol="0">
            <a:spAutoFit/>
          </a:bodyPr>
          <a:lstStyle/>
          <a:p>
            <a:r>
              <a:rPr kumimoji="1" lang="ja-JP" altLang="en-US" b="1" dirty="0" smtClean="0">
                <a:latin typeface="メイリオ" panose="020B0604030504040204" pitchFamily="50" charset="-128"/>
                <a:ea typeface="メイリオ" panose="020B0604030504040204" pitchFamily="50" charset="-128"/>
              </a:rPr>
              <a:t>制作費用：￥</a:t>
            </a:r>
            <a:r>
              <a:rPr kumimoji="1" lang="en-US" altLang="ja-JP" b="1" dirty="0" smtClean="0">
                <a:latin typeface="メイリオ" panose="020B0604030504040204" pitchFamily="50" charset="-128"/>
                <a:ea typeface="メイリオ" panose="020B0604030504040204" pitchFamily="50" charset="-128"/>
              </a:rPr>
              <a:t>0</a:t>
            </a:r>
            <a:r>
              <a:rPr kumimoji="1" lang="ja-JP" altLang="en-US" sz="1100" dirty="0" smtClean="0">
                <a:solidFill>
                  <a:schemeClr val="tx1">
                    <a:lumMod val="50000"/>
                    <a:lumOff val="50000"/>
                  </a:schemeClr>
                </a:solidFill>
                <a:latin typeface="メイリオ" panose="020B0604030504040204" pitchFamily="50" charset="-128"/>
                <a:ea typeface="メイリオ" panose="020B0604030504040204" pitchFamily="50" charset="-128"/>
              </a:rPr>
              <a:t>（データ登録を外注する場合は外注費用発生）</a:t>
            </a:r>
            <a:r>
              <a:rPr kumimoji="1" lang="en-US" altLang="ja-JP" sz="1100" dirty="0" smtClean="0">
                <a:solidFill>
                  <a:schemeClr val="tx1">
                    <a:lumMod val="50000"/>
                    <a:lumOff val="50000"/>
                  </a:schemeClr>
                </a:solidFill>
                <a:latin typeface="メイリオ" panose="020B0604030504040204" pitchFamily="50" charset="-128"/>
                <a:ea typeface="メイリオ" panose="020B0604030504040204" pitchFamily="50" charset="-128"/>
              </a:rPr>
              <a:t>※</a:t>
            </a:r>
            <a:endParaRPr kumimoji="1" lang="en-US" altLang="ja-JP" dirty="0" smtClean="0">
              <a:solidFill>
                <a:schemeClr val="tx1">
                  <a:lumMod val="50000"/>
                  <a:lumOff val="50000"/>
                </a:schemeClr>
              </a:solidFill>
              <a:latin typeface="メイリオ" panose="020B0604030504040204" pitchFamily="50" charset="-128"/>
              <a:ea typeface="メイリオ" panose="020B0604030504040204" pitchFamily="50" charset="-128"/>
            </a:endParaRPr>
          </a:p>
          <a:p>
            <a:r>
              <a:rPr lang="ja-JP" altLang="en-US" b="1" dirty="0" smtClean="0">
                <a:latin typeface="メイリオ" panose="020B0604030504040204" pitchFamily="50" charset="-128"/>
                <a:ea typeface="メイリオ" panose="020B0604030504040204" pitchFamily="50" charset="-128"/>
              </a:rPr>
              <a:t>更新費用：￥</a:t>
            </a:r>
            <a:r>
              <a:rPr lang="en-US" altLang="ja-JP" b="1" dirty="0" smtClean="0">
                <a:latin typeface="メイリオ" panose="020B0604030504040204" pitchFamily="50" charset="-128"/>
                <a:ea typeface="メイリオ" panose="020B0604030504040204" pitchFamily="50" charset="-128"/>
              </a:rPr>
              <a:t>0</a:t>
            </a:r>
            <a:r>
              <a:rPr lang="ja-JP" altLang="en-US" sz="1100" dirty="0">
                <a:solidFill>
                  <a:schemeClr val="tx1">
                    <a:lumMod val="50000"/>
                    <a:lumOff val="50000"/>
                  </a:schemeClr>
                </a:solidFill>
                <a:latin typeface="メイリオ" panose="020B0604030504040204" pitchFamily="50" charset="-128"/>
                <a:ea typeface="メイリオ" panose="020B0604030504040204" pitchFamily="50" charset="-128"/>
              </a:rPr>
              <a:t>（</a:t>
            </a:r>
            <a:r>
              <a:rPr lang="ja-JP" altLang="en-US" sz="1100" dirty="0" smtClean="0">
                <a:solidFill>
                  <a:schemeClr val="tx1">
                    <a:lumMod val="50000"/>
                    <a:lumOff val="50000"/>
                  </a:schemeClr>
                </a:solidFill>
                <a:latin typeface="メイリオ" panose="020B0604030504040204" pitchFamily="50" charset="-128"/>
                <a:ea typeface="メイリオ" panose="020B0604030504040204" pitchFamily="50" charset="-128"/>
              </a:rPr>
              <a:t>データ更新を</a:t>
            </a:r>
            <a:r>
              <a:rPr lang="ja-JP" altLang="en-US" sz="1100" dirty="0">
                <a:solidFill>
                  <a:schemeClr val="tx1">
                    <a:lumMod val="50000"/>
                    <a:lumOff val="50000"/>
                  </a:schemeClr>
                </a:solidFill>
                <a:latin typeface="メイリオ" panose="020B0604030504040204" pitchFamily="50" charset="-128"/>
                <a:ea typeface="メイリオ" panose="020B0604030504040204" pitchFamily="50" charset="-128"/>
              </a:rPr>
              <a:t>外注する場合は外注費用発生</a:t>
            </a:r>
            <a:r>
              <a:rPr lang="ja-JP" altLang="en-US" sz="1100" dirty="0" smtClean="0">
                <a:solidFill>
                  <a:schemeClr val="tx1">
                    <a:lumMod val="50000"/>
                    <a:lumOff val="50000"/>
                  </a:schemeClr>
                </a:solidFill>
                <a:latin typeface="メイリオ" panose="020B0604030504040204" pitchFamily="50" charset="-128"/>
                <a:ea typeface="メイリオ" panose="020B0604030504040204" pitchFamily="50" charset="-128"/>
              </a:rPr>
              <a:t>）</a:t>
            </a:r>
            <a:endParaRPr lang="en-US" altLang="ja-JP" sz="1100" dirty="0" smtClean="0">
              <a:solidFill>
                <a:schemeClr val="tx1">
                  <a:lumMod val="50000"/>
                  <a:lumOff val="50000"/>
                </a:schemeClr>
              </a:solidFill>
              <a:latin typeface="メイリオ" panose="020B0604030504040204" pitchFamily="50" charset="-128"/>
              <a:ea typeface="メイリオ" panose="020B0604030504040204" pitchFamily="50" charset="-128"/>
            </a:endParaRPr>
          </a:p>
          <a:p>
            <a:endParaRPr lang="en-US" altLang="ja-JP" sz="1100" dirty="0" smtClean="0">
              <a:solidFill>
                <a:schemeClr val="tx1">
                  <a:lumMod val="50000"/>
                  <a:lumOff val="50000"/>
                </a:schemeClr>
              </a:solidFill>
              <a:latin typeface="メイリオ" panose="020B0604030504040204" pitchFamily="50" charset="-128"/>
              <a:ea typeface="メイリオ" panose="020B0604030504040204" pitchFamily="50" charset="-128"/>
            </a:endParaRPr>
          </a:p>
          <a:p>
            <a:r>
              <a:rPr lang="en-US" altLang="ja-JP" sz="1100" dirty="0" smtClean="0">
                <a:solidFill>
                  <a:schemeClr val="tx1">
                    <a:lumMod val="50000"/>
                    <a:lumOff val="50000"/>
                  </a:schemeClr>
                </a:solidFill>
                <a:latin typeface="メイリオ" panose="020B0604030504040204" pitchFamily="50" charset="-128"/>
                <a:ea typeface="メイリオ" panose="020B0604030504040204" pitchFamily="50" charset="-128"/>
              </a:rPr>
              <a:t>※</a:t>
            </a:r>
            <a:r>
              <a:rPr lang="ja-JP" altLang="en-US" sz="1100" dirty="0" smtClean="0">
                <a:solidFill>
                  <a:schemeClr val="tx1">
                    <a:lumMod val="50000"/>
                    <a:lumOff val="50000"/>
                  </a:schemeClr>
                </a:solidFill>
                <a:latin typeface="メイリオ" panose="020B0604030504040204" pitchFamily="50" charset="-128"/>
                <a:ea typeface="メイリオ" panose="020B0604030504040204" pitchFamily="50" charset="-128"/>
              </a:rPr>
              <a:t>業態ページを作成する事業会社で、ブランドに応じて</a:t>
            </a:r>
            <a:r>
              <a:rPr lang="en-US" altLang="ja-JP" sz="1100" dirty="0" smtClean="0">
                <a:solidFill>
                  <a:schemeClr val="tx1">
                    <a:lumMod val="50000"/>
                    <a:lumOff val="50000"/>
                  </a:schemeClr>
                </a:solidFill>
                <a:latin typeface="メイリオ" panose="020B0604030504040204" pitchFamily="50" charset="-128"/>
                <a:ea typeface="メイリオ" panose="020B0604030504040204" pitchFamily="50" charset="-128"/>
              </a:rPr>
              <a:t>CMS</a:t>
            </a:r>
            <a:r>
              <a:rPr lang="ja-JP" altLang="en-US" sz="1100" dirty="0" smtClean="0">
                <a:solidFill>
                  <a:schemeClr val="tx1">
                    <a:lumMod val="50000"/>
                    <a:lumOff val="50000"/>
                  </a:schemeClr>
                </a:solidFill>
                <a:latin typeface="メイリオ" panose="020B0604030504040204" pitchFamily="50" charset="-128"/>
                <a:ea typeface="メイリオ" panose="020B0604030504040204" pitchFamily="50" charset="-128"/>
              </a:rPr>
              <a:t>構築費用は按分を想定</a:t>
            </a:r>
            <a:endParaRPr lang="ja-JP" altLang="en-US" sz="1100"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49" name="テキスト ボックス 48"/>
          <p:cNvSpPr txBox="1"/>
          <p:nvPr/>
        </p:nvSpPr>
        <p:spPr>
          <a:xfrm>
            <a:off x="357591" y="70747"/>
            <a:ext cx="6853105"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en-US" altLang="ja-JP" sz="1600" b="1" dirty="0" smtClean="0">
                <a:latin typeface="メイリオ" panose="020B0604030504040204" pitchFamily="50" charset="-128"/>
                <a:ea typeface="メイリオ" panose="020B0604030504040204" pitchFamily="50" charset="-128"/>
              </a:rPr>
              <a:t>【</a:t>
            </a:r>
            <a:r>
              <a:rPr kumimoji="1" lang="ja-JP" altLang="en-US" sz="1600" b="1" dirty="0" smtClean="0">
                <a:latin typeface="メイリオ" panose="020B0604030504040204" pitchFamily="50" charset="-128"/>
                <a:ea typeface="メイリオ" panose="020B0604030504040204" pitchFamily="50" charset="-128"/>
              </a:rPr>
              <a:t>マーケ</a:t>
            </a:r>
            <a:r>
              <a:rPr kumimoji="1" lang="en-US" altLang="ja-JP" sz="1600" b="1" dirty="0" smtClean="0">
                <a:latin typeface="メイリオ" panose="020B0604030504040204" pitchFamily="50" charset="-128"/>
                <a:ea typeface="メイリオ" panose="020B0604030504040204" pitchFamily="50" charset="-128"/>
              </a:rPr>
              <a:t>】</a:t>
            </a:r>
            <a:r>
              <a:rPr kumimoji="1" lang="ja-JP" altLang="en-US" sz="1600" b="1" dirty="0" smtClean="0">
                <a:latin typeface="メイリオ" panose="020B0604030504040204" pitchFamily="50" charset="-128"/>
                <a:ea typeface="メイリオ" panose="020B0604030504040204" pitchFamily="50" charset="-128"/>
              </a:rPr>
              <a:t>要件定義の担当コンテンツと、リニューアルの狙いや目的</a:t>
            </a:r>
            <a:endParaRPr kumimoji="1" lang="ja-JP" altLang="en-US" sz="1600" b="1" dirty="0">
              <a:latin typeface="メイリオ" panose="020B0604030504040204" pitchFamily="50" charset="-128"/>
              <a:ea typeface="メイリオ" panose="020B0604030504040204" pitchFamily="50" charset="-128"/>
            </a:endParaRPr>
          </a:p>
        </p:txBody>
      </p:sp>
      <p:cxnSp>
        <p:nvCxnSpPr>
          <p:cNvPr id="55" name="直線コネクタ 54"/>
          <p:cNvCxnSpPr/>
          <p:nvPr/>
        </p:nvCxnSpPr>
        <p:spPr>
          <a:xfrm>
            <a:off x="139337" y="409301"/>
            <a:ext cx="1187849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4230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1832130086"/>
              </p:ext>
            </p:extLst>
          </p:nvPr>
        </p:nvGraphicFramePr>
        <p:xfrm>
          <a:off x="266218" y="972269"/>
          <a:ext cx="11620982" cy="4838218"/>
        </p:xfrm>
        <a:graphic>
          <a:graphicData uri="http://schemas.openxmlformats.org/drawingml/2006/table">
            <a:tbl>
              <a:tblPr/>
              <a:tblGrid>
                <a:gridCol w="1515780">
                  <a:extLst>
                    <a:ext uri="{9D8B030D-6E8A-4147-A177-3AD203B41FA5}">
                      <a16:colId xmlns:a16="http://schemas.microsoft.com/office/drawing/2014/main" val="516715565"/>
                    </a:ext>
                  </a:extLst>
                </a:gridCol>
                <a:gridCol w="10105202">
                  <a:extLst>
                    <a:ext uri="{9D8B030D-6E8A-4147-A177-3AD203B41FA5}">
                      <a16:colId xmlns:a16="http://schemas.microsoft.com/office/drawing/2014/main" val="3307747915"/>
                    </a:ext>
                  </a:extLst>
                </a:gridCol>
              </a:tblGrid>
              <a:tr h="439838">
                <a:tc>
                  <a:txBody>
                    <a:bodyPr/>
                    <a:lstStyle/>
                    <a:p>
                      <a:pPr algn="l" fontAlgn="ctr"/>
                      <a:r>
                        <a:rPr lang="ja-JP" altLang="en-US" sz="1800" b="1" i="0" u="none" strike="noStrike">
                          <a:solidFill>
                            <a:srgbClr val="000000"/>
                          </a:solidFill>
                          <a:effectLst/>
                          <a:latin typeface="メイリオ" panose="020B0604030504040204" pitchFamily="50" charset="-128"/>
                          <a:ea typeface="メイリオ" panose="020B0604030504040204" pitchFamily="50" charset="-128"/>
                        </a:rPr>
                        <a:t>事業会社</a:t>
                      </a:r>
                    </a:p>
                  </a:txBody>
                  <a:tcPr marL="7620" marR="7620" marT="7620" marB="0" anchor="ctr">
                    <a:lnL>
                      <a:noFill/>
                    </a:lnL>
                    <a:lnR>
                      <a:noFill/>
                    </a:lnR>
                    <a:lnT>
                      <a:noFill/>
                    </a:lnT>
                    <a:lnB>
                      <a:noFill/>
                    </a:lnB>
                    <a:solidFill>
                      <a:srgbClr val="FFFF00"/>
                    </a:solidFill>
                  </a:tcPr>
                </a:tc>
                <a:tc>
                  <a:txBody>
                    <a:bodyPr/>
                    <a:lstStyle/>
                    <a:p>
                      <a:pPr algn="l" fontAlgn="ctr"/>
                      <a:r>
                        <a:rPr lang="ja-JP" altLang="en-US" sz="1800" b="1" i="0" u="none" strike="noStrike" dirty="0">
                          <a:solidFill>
                            <a:srgbClr val="000000"/>
                          </a:solidFill>
                          <a:effectLst/>
                          <a:latin typeface="メイリオ" panose="020B0604030504040204" pitchFamily="50" charset="-128"/>
                          <a:ea typeface="メイリオ" panose="020B0604030504040204" pitchFamily="50" charset="-128"/>
                        </a:rPr>
                        <a:t>重点</a:t>
                      </a:r>
                      <a:r>
                        <a:rPr lang="ja-JP" altLang="en-US" sz="1800" b="1" i="0" u="none" strike="noStrike" dirty="0" smtClean="0">
                          <a:solidFill>
                            <a:srgbClr val="000000"/>
                          </a:solidFill>
                          <a:effectLst/>
                          <a:latin typeface="メイリオ" panose="020B0604030504040204" pitchFamily="50" charset="-128"/>
                          <a:ea typeface="メイリオ" panose="020B0604030504040204" pitchFamily="50" charset="-128"/>
                        </a:rPr>
                        <a:t>ブランド（</a:t>
                      </a:r>
                      <a:r>
                        <a:rPr lang="en-US" altLang="ja-JP" sz="1800" b="1" i="0" u="none" strike="noStrike" dirty="0" smtClean="0">
                          <a:solidFill>
                            <a:srgbClr val="000000"/>
                          </a:solidFill>
                          <a:effectLst/>
                          <a:latin typeface="メイリオ" panose="020B0604030504040204" pitchFamily="50" charset="-128"/>
                          <a:ea typeface="メイリオ" panose="020B0604030504040204" pitchFamily="50" charset="-128"/>
                        </a:rPr>
                        <a:t>27</a:t>
                      </a:r>
                      <a:r>
                        <a:rPr lang="ja-JP" altLang="en-US" sz="1800" b="1" i="0" u="none" strike="noStrike" dirty="0" smtClean="0">
                          <a:solidFill>
                            <a:srgbClr val="000000"/>
                          </a:solidFill>
                          <a:effectLst/>
                          <a:latin typeface="メイリオ" panose="020B0604030504040204" pitchFamily="50" charset="-128"/>
                          <a:ea typeface="メイリオ" panose="020B0604030504040204" pitchFamily="50" charset="-128"/>
                        </a:rPr>
                        <a:t>）</a:t>
                      </a:r>
                      <a:endParaRPr lang="ja-JP" altLang="en-US" sz="1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a:noFill/>
                    </a:lnL>
                    <a:lnR>
                      <a:noFill/>
                    </a:lnR>
                    <a:lnT>
                      <a:noFill/>
                    </a:lnT>
                    <a:lnB>
                      <a:noFill/>
                    </a:lnB>
                    <a:solidFill>
                      <a:srgbClr val="FFFF00"/>
                    </a:solidFill>
                  </a:tcPr>
                </a:tc>
                <a:extLst>
                  <a:ext uri="{0D108BD9-81ED-4DB2-BD59-A6C34878D82A}">
                    <a16:rowId xmlns:a16="http://schemas.microsoft.com/office/drawing/2014/main" val="4093041695"/>
                  </a:ext>
                </a:extLst>
              </a:tr>
              <a:tr h="439838">
                <a:tc>
                  <a:txBody>
                    <a:bodyPr/>
                    <a:lstStyle/>
                    <a:p>
                      <a:pPr algn="l" fontAlgn="ctr"/>
                      <a:r>
                        <a:rPr lang="en-US" sz="1800" b="1" i="0" u="none" strike="noStrike" dirty="0">
                          <a:solidFill>
                            <a:srgbClr val="000000"/>
                          </a:solidFill>
                          <a:effectLst/>
                          <a:latin typeface="メイリオ" panose="020B0604030504040204" pitchFamily="50" charset="-128"/>
                          <a:ea typeface="メイリオ" panose="020B0604030504040204" pitchFamily="50" charset="-128"/>
                        </a:rPr>
                        <a:t>SFP</a:t>
                      </a:r>
                    </a:p>
                  </a:txBody>
                  <a:tcPr marL="7620" marR="7620" marT="7620" marB="0" anchor="ctr">
                    <a:lnL>
                      <a:noFill/>
                    </a:lnL>
                    <a:lnR>
                      <a:noFill/>
                    </a:lnR>
                    <a:lnT>
                      <a:noFill/>
                    </a:lnT>
                    <a:lnB>
                      <a:noFill/>
                    </a:lnB>
                  </a:tcPr>
                </a:tc>
                <a:tc>
                  <a:txBody>
                    <a:bodyPr/>
                    <a:lstStyle/>
                    <a:p>
                      <a:pPr algn="l" fontAlgn="ct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磯丸水産・鳥良商店・おもてなし鳥良・鳥良・きづなすし</a:t>
                      </a:r>
                    </a:p>
                  </a:txBody>
                  <a:tcPr marL="7620" marR="7620" marT="7620" marB="0" anchor="ctr">
                    <a:lnL>
                      <a:noFill/>
                    </a:lnL>
                    <a:lnR>
                      <a:noFill/>
                    </a:lnR>
                    <a:lnT>
                      <a:noFill/>
                    </a:lnT>
                    <a:lnB>
                      <a:noFill/>
                    </a:lnB>
                  </a:tcPr>
                </a:tc>
                <a:extLst>
                  <a:ext uri="{0D108BD9-81ED-4DB2-BD59-A6C34878D82A}">
                    <a16:rowId xmlns:a16="http://schemas.microsoft.com/office/drawing/2014/main" val="4155636117"/>
                  </a:ext>
                </a:extLst>
              </a:tr>
              <a:tr h="439838">
                <a:tc>
                  <a:txBody>
                    <a:bodyPr/>
                    <a:lstStyle/>
                    <a:p>
                      <a:pPr algn="l" fontAlgn="ctr"/>
                      <a:r>
                        <a:rPr lang="en-US" sz="1800" b="1" i="0" u="none" strike="noStrike" dirty="0">
                          <a:solidFill>
                            <a:srgbClr val="000000"/>
                          </a:solidFill>
                          <a:effectLst/>
                          <a:latin typeface="メイリオ" panose="020B0604030504040204" pitchFamily="50" charset="-128"/>
                          <a:ea typeface="メイリオ" panose="020B0604030504040204" pitchFamily="50" charset="-128"/>
                        </a:rPr>
                        <a:t>KR</a:t>
                      </a:r>
                    </a:p>
                  </a:txBody>
                  <a:tcPr marL="7620" marR="7620" marT="7620" marB="0" anchor="ctr">
                    <a:lnL>
                      <a:noFill/>
                    </a:lnL>
                    <a:lnR>
                      <a:noFill/>
                    </a:lnR>
                    <a:lnT>
                      <a:noFill/>
                    </a:lnT>
                    <a:lnB>
                      <a:noFill/>
                    </a:lnB>
                  </a:tcPr>
                </a:tc>
                <a:tc>
                  <a:txBody>
                    <a:bodyPr/>
                    <a:lstStyle/>
                    <a:p>
                      <a:pPr algn="l" fontAlgn="ct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かごの屋</a:t>
                      </a:r>
                    </a:p>
                  </a:txBody>
                  <a:tcPr marL="7620" marR="7620" marT="7620" marB="0" anchor="ctr">
                    <a:lnL>
                      <a:noFill/>
                    </a:lnL>
                    <a:lnR>
                      <a:noFill/>
                    </a:lnR>
                    <a:lnT>
                      <a:noFill/>
                    </a:lnT>
                    <a:lnB>
                      <a:noFill/>
                    </a:lnB>
                  </a:tcPr>
                </a:tc>
                <a:extLst>
                  <a:ext uri="{0D108BD9-81ED-4DB2-BD59-A6C34878D82A}">
                    <a16:rowId xmlns:a16="http://schemas.microsoft.com/office/drawing/2014/main" val="2841923329"/>
                  </a:ext>
                </a:extLst>
              </a:tr>
              <a:tr h="439838">
                <a:tc>
                  <a:txBody>
                    <a:bodyPr/>
                    <a:lstStyle/>
                    <a:p>
                      <a:pPr algn="l" fontAlgn="ctr"/>
                      <a:r>
                        <a:rPr lang="en-US" sz="1800" b="1" i="0" u="none" strike="noStrike" dirty="0">
                          <a:solidFill>
                            <a:srgbClr val="000000"/>
                          </a:solidFill>
                          <a:effectLst/>
                          <a:latin typeface="メイリオ" panose="020B0604030504040204" pitchFamily="50" charset="-128"/>
                          <a:ea typeface="メイリオ" panose="020B0604030504040204" pitchFamily="50" charset="-128"/>
                        </a:rPr>
                        <a:t>CR</a:t>
                      </a:r>
                    </a:p>
                  </a:txBody>
                  <a:tcPr marL="7620" marR="7620" marT="7620" marB="0" anchor="ctr">
                    <a:lnL>
                      <a:noFill/>
                    </a:lnL>
                    <a:lnR>
                      <a:noFill/>
                    </a:lnR>
                    <a:lnT>
                      <a:noFill/>
                    </a:lnT>
                    <a:lnB>
                      <a:noFill/>
                    </a:lnB>
                  </a:tcPr>
                </a:tc>
                <a:tc>
                  <a:txBody>
                    <a:bodyPr/>
                    <a:lstStyle/>
                    <a:p>
                      <a:pPr algn="l" fontAlgn="ct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しゃぶ菜・デザート王国・</a:t>
                      </a:r>
                      <a:r>
                        <a:rPr lang="en-US" altLang="ja-JP" sz="1600" b="0" i="0" u="none" strike="noStrike" dirty="0">
                          <a:solidFill>
                            <a:srgbClr val="000000"/>
                          </a:solidFill>
                          <a:effectLst/>
                          <a:latin typeface="メイリオ" panose="020B0604030504040204" pitchFamily="50" charset="-128"/>
                          <a:ea typeface="メイリオ" panose="020B0604030504040204" pitchFamily="50" charset="-128"/>
                        </a:rPr>
                        <a:t>MACCHA  HOUSE </a:t>
                      </a: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抹茶館</a:t>
                      </a:r>
                    </a:p>
                  </a:txBody>
                  <a:tcPr marL="7620" marR="7620" marT="7620" marB="0" anchor="ctr">
                    <a:lnL>
                      <a:noFill/>
                    </a:lnL>
                    <a:lnR>
                      <a:noFill/>
                    </a:lnR>
                    <a:lnT>
                      <a:noFill/>
                    </a:lnT>
                    <a:lnB>
                      <a:noFill/>
                    </a:lnB>
                  </a:tcPr>
                </a:tc>
                <a:extLst>
                  <a:ext uri="{0D108BD9-81ED-4DB2-BD59-A6C34878D82A}">
                    <a16:rowId xmlns:a16="http://schemas.microsoft.com/office/drawing/2014/main" val="2306023097"/>
                  </a:ext>
                </a:extLst>
              </a:tr>
              <a:tr h="439838">
                <a:tc>
                  <a:txBody>
                    <a:bodyPr/>
                    <a:lstStyle/>
                    <a:p>
                      <a:pPr algn="l" fontAlgn="ctr"/>
                      <a:r>
                        <a:rPr lang="en-US" sz="1800" b="1" i="0" u="none" strike="noStrike" dirty="0">
                          <a:solidFill>
                            <a:srgbClr val="000000"/>
                          </a:solidFill>
                          <a:effectLst/>
                          <a:latin typeface="メイリオ" panose="020B0604030504040204" pitchFamily="50" charset="-128"/>
                          <a:ea typeface="メイリオ" panose="020B0604030504040204" pitchFamily="50" charset="-128"/>
                        </a:rPr>
                        <a:t>LGEW</a:t>
                      </a:r>
                    </a:p>
                  </a:txBody>
                  <a:tcPr marL="7620" marR="7620" marT="7620" marB="0" anchor="ctr">
                    <a:lnL>
                      <a:noFill/>
                    </a:lnL>
                    <a:lnR>
                      <a:noFill/>
                    </a:lnR>
                    <a:lnT>
                      <a:noFill/>
                    </a:lnT>
                    <a:lnB>
                      <a:noFill/>
                    </a:lnB>
                  </a:tcPr>
                </a:tc>
                <a:tc>
                  <a:txBody>
                    <a:bodyPr/>
                    <a:lstStyle/>
                    <a:p>
                      <a:pPr algn="l" fontAlgn="ctr"/>
                      <a:r>
                        <a:rPr lang="en-US" sz="1600" b="0" i="0" u="none" strike="noStrike" dirty="0">
                          <a:solidFill>
                            <a:srgbClr val="000000"/>
                          </a:solidFill>
                          <a:effectLst/>
                          <a:latin typeface="メイリオ" panose="020B0604030504040204" pitchFamily="50" charset="-128"/>
                          <a:ea typeface="メイリオ" panose="020B0604030504040204" pitchFamily="50" charset="-128"/>
                        </a:rPr>
                        <a:t>AW kitchen・</a:t>
                      </a:r>
                      <a:r>
                        <a:rPr lang="ja-JP" altLang="en-US" sz="1600" b="0" i="0" u="none" strike="noStrike" dirty="0" err="1">
                          <a:solidFill>
                            <a:srgbClr val="000000"/>
                          </a:solidFill>
                          <a:effectLst/>
                          <a:latin typeface="メイリオ" panose="020B0604030504040204" pitchFamily="50" charset="-128"/>
                          <a:ea typeface="メイリオ" panose="020B0604030504040204" pitchFamily="50" charset="-128"/>
                        </a:rPr>
                        <a:t>やさい</a:t>
                      </a: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家めい・</a:t>
                      </a:r>
                      <a:r>
                        <a:rPr lang="en-US" sz="1600" b="0" i="0" u="none" strike="noStrike" dirty="0">
                          <a:solidFill>
                            <a:srgbClr val="000000"/>
                          </a:solidFill>
                          <a:effectLst/>
                          <a:latin typeface="メイリオ" panose="020B0604030504040204" pitchFamily="50" charset="-128"/>
                          <a:ea typeface="メイリオ" panose="020B0604030504040204" pitchFamily="50" charset="-128"/>
                        </a:rPr>
                        <a:t>Mr. FARMER・TANTOTANTO</a:t>
                      </a:r>
                    </a:p>
                  </a:txBody>
                  <a:tcPr marL="7620" marR="7620" marT="7620" marB="0" anchor="ctr">
                    <a:lnL>
                      <a:noFill/>
                    </a:lnL>
                    <a:lnR>
                      <a:noFill/>
                    </a:lnR>
                    <a:lnT>
                      <a:noFill/>
                    </a:lnT>
                    <a:lnB>
                      <a:noFill/>
                    </a:lnB>
                  </a:tcPr>
                </a:tc>
                <a:extLst>
                  <a:ext uri="{0D108BD9-81ED-4DB2-BD59-A6C34878D82A}">
                    <a16:rowId xmlns:a16="http://schemas.microsoft.com/office/drawing/2014/main" val="3989049954"/>
                  </a:ext>
                </a:extLst>
              </a:tr>
              <a:tr h="439838">
                <a:tc>
                  <a:txBody>
                    <a:bodyPr/>
                    <a:lstStyle/>
                    <a:p>
                      <a:pPr algn="l" fontAlgn="ctr"/>
                      <a:r>
                        <a:rPr lang="en-US" sz="1800" b="1" i="0" u="none" strike="noStrike" dirty="0">
                          <a:solidFill>
                            <a:srgbClr val="000000"/>
                          </a:solidFill>
                          <a:effectLst/>
                          <a:latin typeface="メイリオ" panose="020B0604030504040204" pitchFamily="50" charset="-128"/>
                          <a:ea typeface="メイリオ" panose="020B0604030504040204" pitchFamily="50" charset="-128"/>
                        </a:rPr>
                        <a:t>GBC</a:t>
                      </a:r>
                    </a:p>
                  </a:txBody>
                  <a:tcPr marL="7620" marR="7620" marT="7620" marB="0" anchor="ctr">
                    <a:lnL>
                      <a:noFill/>
                    </a:lnL>
                    <a:lnR>
                      <a:noFill/>
                    </a:lnR>
                    <a:lnT>
                      <a:noFill/>
                    </a:lnT>
                    <a:lnB>
                      <a:noFill/>
                    </a:lnB>
                  </a:tcPr>
                </a:tc>
                <a:tc>
                  <a:txBody>
                    <a:bodyPr/>
                    <a:lstStyle/>
                    <a:p>
                      <a:pPr algn="l" fontAlgn="ctr"/>
                      <a:r>
                        <a:rPr lang="en-US" sz="1600" b="0" i="0" u="none" strike="noStrike" dirty="0">
                          <a:solidFill>
                            <a:srgbClr val="000000"/>
                          </a:solidFill>
                          <a:effectLst/>
                          <a:latin typeface="メイリオ" panose="020B0604030504040204" pitchFamily="50" charset="-128"/>
                          <a:ea typeface="メイリオ" panose="020B0604030504040204" pitchFamily="50" charset="-128"/>
                        </a:rPr>
                        <a:t>JEAN FRANCOIS・IKEDAYAMA</a:t>
                      </a:r>
                    </a:p>
                  </a:txBody>
                  <a:tcPr marL="7620" marR="7620" marT="7620" marB="0" anchor="ctr">
                    <a:lnL>
                      <a:noFill/>
                    </a:lnL>
                    <a:lnR>
                      <a:noFill/>
                    </a:lnR>
                    <a:lnT>
                      <a:noFill/>
                    </a:lnT>
                    <a:lnB>
                      <a:noFill/>
                    </a:lnB>
                  </a:tcPr>
                </a:tc>
                <a:extLst>
                  <a:ext uri="{0D108BD9-81ED-4DB2-BD59-A6C34878D82A}">
                    <a16:rowId xmlns:a16="http://schemas.microsoft.com/office/drawing/2014/main" val="1538078189"/>
                  </a:ext>
                </a:extLst>
              </a:tr>
              <a:tr h="439838">
                <a:tc>
                  <a:txBody>
                    <a:bodyPr/>
                    <a:lstStyle/>
                    <a:p>
                      <a:pPr algn="l" fontAlgn="ctr"/>
                      <a:r>
                        <a:rPr lang="en-US" sz="1800" b="1" i="0" u="none" strike="noStrike" dirty="0">
                          <a:solidFill>
                            <a:srgbClr val="000000"/>
                          </a:solidFill>
                          <a:effectLst/>
                          <a:latin typeface="メイリオ" panose="020B0604030504040204" pitchFamily="50" charset="-128"/>
                          <a:ea typeface="メイリオ" panose="020B0604030504040204" pitchFamily="50" charset="-128"/>
                        </a:rPr>
                        <a:t>YNR</a:t>
                      </a:r>
                    </a:p>
                  </a:txBody>
                  <a:tcPr marL="7620" marR="7620" marT="7620" marB="0" anchor="ctr">
                    <a:lnL>
                      <a:noFill/>
                    </a:lnL>
                    <a:lnR>
                      <a:noFill/>
                    </a:lnR>
                    <a:lnT>
                      <a:noFill/>
                    </a:lnT>
                    <a:lnB>
                      <a:noFill/>
                    </a:lnB>
                  </a:tcPr>
                </a:tc>
                <a:tc>
                  <a:txBody>
                    <a:bodyPr/>
                    <a:lstStyle/>
                    <a:p>
                      <a:pPr algn="l" fontAlgn="ctr"/>
                      <a:r>
                        <a:rPr lang="ja-JP" altLang="en-US" sz="1600" b="0" i="0" u="none" strike="noStrike" dirty="0" err="1">
                          <a:solidFill>
                            <a:srgbClr val="000000"/>
                          </a:solidFill>
                          <a:effectLst/>
                          <a:latin typeface="メイリオ" panose="020B0604030504040204" pitchFamily="50" charset="-128"/>
                          <a:ea typeface="メイリオ" panose="020B0604030504040204" pitchFamily="50" charset="-128"/>
                        </a:rPr>
                        <a:t>つけめん</a:t>
                      </a:r>
                      <a:r>
                        <a:rPr lang="en-US" sz="1600" b="0" i="0" u="none" strike="noStrike" dirty="0">
                          <a:solidFill>
                            <a:srgbClr val="000000"/>
                          </a:solidFill>
                          <a:effectLst/>
                          <a:latin typeface="メイリオ" panose="020B0604030504040204" pitchFamily="50" charset="-128"/>
                          <a:ea typeface="メイリオ" panose="020B0604030504040204" pitchFamily="50" charset="-128"/>
                        </a:rPr>
                        <a:t>TETSU</a:t>
                      </a:r>
                    </a:p>
                  </a:txBody>
                  <a:tcPr marL="7620" marR="7620" marT="7620" marB="0" anchor="ctr">
                    <a:lnL>
                      <a:noFill/>
                    </a:lnL>
                    <a:lnR>
                      <a:noFill/>
                    </a:lnR>
                    <a:lnT>
                      <a:noFill/>
                    </a:lnT>
                    <a:lnB>
                      <a:noFill/>
                    </a:lnB>
                  </a:tcPr>
                </a:tc>
                <a:extLst>
                  <a:ext uri="{0D108BD9-81ED-4DB2-BD59-A6C34878D82A}">
                    <a16:rowId xmlns:a16="http://schemas.microsoft.com/office/drawing/2014/main" val="855531739"/>
                  </a:ext>
                </a:extLst>
              </a:tr>
              <a:tr h="439838">
                <a:tc>
                  <a:txBody>
                    <a:bodyPr/>
                    <a:lstStyle/>
                    <a:p>
                      <a:pPr algn="l" fontAlgn="ctr"/>
                      <a:r>
                        <a:rPr lang="en-US" sz="1800" b="1" i="0" u="none" strike="noStrike" dirty="0" smtClean="0">
                          <a:solidFill>
                            <a:srgbClr val="000000"/>
                          </a:solidFill>
                          <a:effectLst/>
                          <a:latin typeface="メイリオ" panose="020B0604030504040204" pitchFamily="50" charset="-128"/>
                          <a:ea typeface="メイリオ" panose="020B0604030504040204" pitchFamily="50" charset="-128"/>
                        </a:rPr>
                        <a:t>CD</a:t>
                      </a:r>
                      <a:endParaRPr lang="en-US" sz="1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a:noFill/>
                    </a:lnL>
                    <a:lnR>
                      <a:noFill/>
                    </a:lnR>
                    <a:lnT>
                      <a:noFill/>
                    </a:lnT>
                    <a:lnB>
                      <a:noFill/>
                    </a:lnB>
                  </a:tcPr>
                </a:tc>
                <a:tc>
                  <a:txBody>
                    <a:bodyPr/>
                    <a:lstStyle/>
                    <a:p>
                      <a:pPr algn="l" fontAlgn="ctr"/>
                      <a:r>
                        <a:rPr lang="en-US" altLang="ja-JP" sz="1600" b="0" i="0" u="none" strike="noStrike" dirty="0">
                          <a:solidFill>
                            <a:srgbClr val="000000"/>
                          </a:solidFill>
                          <a:effectLst/>
                          <a:latin typeface="メイリオ" panose="020B0604030504040204" pitchFamily="50" charset="-128"/>
                          <a:ea typeface="メイリオ" panose="020B0604030504040204" pitchFamily="50" charset="-128"/>
                        </a:rPr>
                        <a:t>RIO GRANDE GRILL</a:t>
                      </a: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1600" b="0" i="0" u="none" strike="noStrike" dirty="0">
                          <a:solidFill>
                            <a:srgbClr val="000000"/>
                          </a:solidFill>
                          <a:effectLst/>
                          <a:latin typeface="メイリオ" panose="020B0604030504040204" pitchFamily="50" charset="-128"/>
                          <a:ea typeface="メイリオ" panose="020B0604030504040204" pitchFamily="50" charset="-128"/>
                        </a:rPr>
                        <a:t>the COUNTER</a:t>
                      </a: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・雛鮨・南翔饅頭店・八山・モートンズ・紀尾井町 吉座・銀座木屋</a:t>
                      </a:r>
                    </a:p>
                  </a:txBody>
                  <a:tcPr marL="7620" marR="7620" marT="7620" marB="0" anchor="ctr">
                    <a:lnL>
                      <a:noFill/>
                    </a:lnL>
                    <a:lnR>
                      <a:noFill/>
                    </a:lnR>
                    <a:lnT>
                      <a:noFill/>
                    </a:lnT>
                    <a:lnB>
                      <a:noFill/>
                    </a:lnB>
                  </a:tcPr>
                </a:tc>
                <a:extLst>
                  <a:ext uri="{0D108BD9-81ED-4DB2-BD59-A6C34878D82A}">
                    <a16:rowId xmlns:a16="http://schemas.microsoft.com/office/drawing/2014/main" val="270652612"/>
                  </a:ext>
                </a:extLst>
              </a:tr>
              <a:tr h="439838">
                <a:tc>
                  <a:txBody>
                    <a:bodyPr/>
                    <a:lstStyle/>
                    <a:p>
                      <a:pPr algn="l" fontAlgn="ctr"/>
                      <a:r>
                        <a:rPr lang="en-US" sz="1800" b="1" i="0" u="none" strike="noStrike" dirty="0">
                          <a:solidFill>
                            <a:srgbClr val="000000"/>
                          </a:solidFill>
                          <a:effectLst/>
                          <a:latin typeface="メイリオ" panose="020B0604030504040204" pitchFamily="50" charset="-128"/>
                          <a:ea typeface="メイリオ" panose="020B0604030504040204" pitchFamily="50" charset="-128"/>
                        </a:rPr>
                        <a:t>RN</a:t>
                      </a:r>
                    </a:p>
                  </a:txBody>
                  <a:tcPr marL="7620" marR="7620" marT="7620" marB="0" anchor="ctr">
                    <a:lnL>
                      <a:noFill/>
                    </a:lnL>
                    <a:lnR>
                      <a:noFill/>
                    </a:lnR>
                    <a:lnT>
                      <a:noFill/>
                    </a:lnT>
                    <a:lnB>
                      <a:noFill/>
                    </a:lnB>
                  </a:tcPr>
                </a:tc>
                <a:tc>
                  <a:txBody>
                    <a:bodyPr/>
                    <a:lstStyle/>
                    <a:p>
                      <a:pPr algn="l" fontAlgn="ctr"/>
                      <a:r>
                        <a:rPr lang="zh-TW" altLang="en-US" sz="1600" b="0" i="0" u="none" strike="noStrike" dirty="0">
                          <a:solidFill>
                            <a:srgbClr val="000000"/>
                          </a:solidFill>
                          <a:effectLst/>
                          <a:latin typeface="メイリオ" panose="020B0604030504040204" pitchFamily="50" charset="-128"/>
                          <a:ea typeface="メイリオ" panose="020B0604030504040204" pitchFamily="50" charset="-128"/>
                        </a:rPr>
                        <a:t>海南鶏飯食堂</a:t>
                      </a:r>
                    </a:p>
                  </a:txBody>
                  <a:tcPr marL="7620" marR="7620" marT="7620" marB="0" anchor="ctr">
                    <a:lnL>
                      <a:noFill/>
                    </a:lnL>
                    <a:lnR>
                      <a:noFill/>
                    </a:lnR>
                    <a:lnT>
                      <a:noFill/>
                    </a:lnT>
                    <a:lnB>
                      <a:noFill/>
                    </a:lnB>
                  </a:tcPr>
                </a:tc>
                <a:extLst>
                  <a:ext uri="{0D108BD9-81ED-4DB2-BD59-A6C34878D82A}">
                    <a16:rowId xmlns:a16="http://schemas.microsoft.com/office/drawing/2014/main" val="3029352979"/>
                  </a:ext>
                </a:extLst>
              </a:tr>
              <a:tr h="439838">
                <a:tc>
                  <a:txBody>
                    <a:bodyPr/>
                    <a:lstStyle/>
                    <a:p>
                      <a:pPr algn="l" fontAlgn="ctr"/>
                      <a:r>
                        <a:rPr lang="en-US" sz="1800" b="1" i="0" u="none" strike="noStrike" dirty="0">
                          <a:solidFill>
                            <a:srgbClr val="000000"/>
                          </a:solidFill>
                          <a:effectLst/>
                          <a:latin typeface="メイリオ" panose="020B0604030504040204" pitchFamily="50" charset="-128"/>
                          <a:ea typeface="メイリオ" panose="020B0604030504040204" pitchFamily="50" charset="-128"/>
                        </a:rPr>
                        <a:t>YZ</a:t>
                      </a:r>
                    </a:p>
                  </a:txBody>
                  <a:tcPr marL="7620" marR="7620" marT="7620" marB="0" anchor="ctr">
                    <a:lnL>
                      <a:noFill/>
                    </a:lnL>
                    <a:lnR>
                      <a:noFill/>
                    </a:lnR>
                    <a:lnT>
                      <a:noFill/>
                    </a:lnT>
                    <a:lnB>
                      <a:noFill/>
                    </a:lnB>
                  </a:tcPr>
                </a:tc>
                <a:tc>
                  <a:txBody>
                    <a:bodyPr/>
                    <a:lstStyle/>
                    <a:p>
                      <a:pPr algn="l" fontAlgn="ct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遊鶴</a:t>
                      </a:r>
                    </a:p>
                  </a:txBody>
                  <a:tcPr marL="7620" marR="7620" marT="7620" marB="0" anchor="ctr">
                    <a:lnL>
                      <a:noFill/>
                    </a:lnL>
                    <a:lnR>
                      <a:noFill/>
                    </a:lnR>
                    <a:lnT>
                      <a:noFill/>
                    </a:lnT>
                    <a:lnB>
                      <a:noFill/>
                    </a:lnB>
                  </a:tcPr>
                </a:tc>
                <a:extLst>
                  <a:ext uri="{0D108BD9-81ED-4DB2-BD59-A6C34878D82A}">
                    <a16:rowId xmlns:a16="http://schemas.microsoft.com/office/drawing/2014/main" val="3578303355"/>
                  </a:ext>
                </a:extLst>
              </a:tr>
              <a:tr h="439838">
                <a:tc>
                  <a:txBody>
                    <a:bodyPr/>
                    <a:lstStyle/>
                    <a:p>
                      <a:pPr algn="l" fontAlgn="ctr"/>
                      <a:r>
                        <a:rPr lang="en-US" sz="1800" b="1" i="0" u="none" strike="noStrike" dirty="0">
                          <a:solidFill>
                            <a:srgbClr val="000000"/>
                          </a:solidFill>
                          <a:effectLst/>
                          <a:latin typeface="メイリオ" panose="020B0604030504040204" pitchFamily="50" charset="-128"/>
                          <a:ea typeface="メイリオ" panose="020B0604030504040204" pitchFamily="50" charset="-128"/>
                        </a:rPr>
                        <a:t>IC</a:t>
                      </a:r>
                    </a:p>
                  </a:txBody>
                  <a:tcPr marL="7620" marR="7620" marT="7620" marB="0" anchor="ctr">
                    <a:lnL>
                      <a:noFill/>
                    </a:lnL>
                    <a:lnR>
                      <a:noFill/>
                    </a:lnR>
                    <a:lnT>
                      <a:noFill/>
                    </a:lnT>
                    <a:lnB>
                      <a:noFill/>
                    </a:lnB>
                  </a:tcPr>
                </a:tc>
                <a:tc>
                  <a:txBody>
                    <a:bodyPr/>
                    <a:lstStyle/>
                    <a:p>
                      <a:pPr algn="l" fontAlgn="ct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いっちょう</a:t>
                      </a:r>
                    </a:p>
                  </a:txBody>
                  <a:tcPr marL="7620" marR="7620" marT="7620" marB="0" anchor="ctr">
                    <a:lnL>
                      <a:noFill/>
                    </a:lnL>
                    <a:lnR>
                      <a:noFill/>
                    </a:lnR>
                    <a:lnT>
                      <a:noFill/>
                    </a:lnT>
                    <a:lnB>
                      <a:noFill/>
                    </a:lnB>
                  </a:tcPr>
                </a:tc>
                <a:extLst>
                  <a:ext uri="{0D108BD9-81ED-4DB2-BD59-A6C34878D82A}">
                    <a16:rowId xmlns:a16="http://schemas.microsoft.com/office/drawing/2014/main" val="2293043058"/>
                  </a:ext>
                </a:extLst>
              </a:tr>
            </a:tbl>
          </a:graphicData>
        </a:graphic>
      </p:graphicFrame>
      <p:sp>
        <p:nvSpPr>
          <p:cNvPr id="3" name="テキスト ボックス 2"/>
          <p:cNvSpPr txBox="1"/>
          <p:nvPr/>
        </p:nvSpPr>
        <p:spPr>
          <a:xfrm>
            <a:off x="357591" y="70747"/>
            <a:ext cx="6853105"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en-US" altLang="ja-JP" sz="1600" b="1" dirty="0" smtClean="0">
                <a:latin typeface="メイリオ" panose="020B0604030504040204" pitchFamily="50" charset="-128"/>
                <a:ea typeface="メイリオ" panose="020B0604030504040204" pitchFamily="50" charset="-128"/>
              </a:rPr>
              <a:t>【</a:t>
            </a:r>
            <a:r>
              <a:rPr kumimoji="1" lang="ja-JP" altLang="en-US" sz="1600" b="1" dirty="0" smtClean="0">
                <a:latin typeface="メイリオ" panose="020B0604030504040204" pitchFamily="50" charset="-128"/>
                <a:ea typeface="メイリオ" panose="020B0604030504040204" pitchFamily="50" charset="-128"/>
              </a:rPr>
              <a:t>マーケ</a:t>
            </a:r>
            <a:r>
              <a:rPr kumimoji="1" lang="en-US" altLang="ja-JP" sz="1600" b="1" dirty="0" smtClean="0">
                <a:latin typeface="メイリオ" panose="020B0604030504040204" pitchFamily="50" charset="-128"/>
                <a:ea typeface="メイリオ" panose="020B0604030504040204" pitchFamily="50" charset="-128"/>
              </a:rPr>
              <a:t>】</a:t>
            </a:r>
            <a:r>
              <a:rPr kumimoji="1" lang="ja-JP" altLang="en-US" sz="1600" b="1" dirty="0" smtClean="0">
                <a:latin typeface="メイリオ" panose="020B0604030504040204" pitchFamily="50" charset="-128"/>
                <a:ea typeface="メイリオ" panose="020B0604030504040204" pitchFamily="50" charset="-128"/>
              </a:rPr>
              <a:t>業態ページ作成対象の重点ブランド案</a:t>
            </a:r>
            <a:endParaRPr kumimoji="1" lang="ja-JP" altLang="en-US" sz="1600" b="1" dirty="0">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a:off x="139337" y="409301"/>
            <a:ext cx="1187849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903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51017" y="3040369"/>
            <a:ext cx="8194765"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kumimoji="1" lang="ja-JP" altLang="en-US" sz="2400" b="1" dirty="0" smtClean="0">
                <a:latin typeface="メイリオ" panose="020B0604030504040204" pitchFamily="50" charset="-128"/>
                <a:ea typeface="メイリオ" panose="020B0604030504040204" pitchFamily="50" charset="-128"/>
              </a:rPr>
              <a:t>要件定義の概略</a:t>
            </a:r>
            <a:endParaRPr kumimoji="1" lang="ja-JP" altLang="en-US" sz="2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97014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57591" y="70747"/>
            <a:ext cx="6853105"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en-US" altLang="ja-JP" sz="1600" b="1" dirty="0" smtClean="0">
                <a:latin typeface="メイリオ" panose="020B0604030504040204" pitchFamily="50" charset="-128"/>
                <a:ea typeface="メイリオ" panose="020B0604030504040204" pitchFamily="50" charset="-128"/>
              </a:rPr>
              <a:t>【</a:t>
            </a:r>
            <a:r>
              <a:rPr kumimoji="1" lang="ja-JP" altLang="en-US" sz="1600" b="1" dirty="0" smtClean="0">
                <a:latin typeface="メイリオ" panose="020B0604030504040204" pitchFamily="50" charset="-128"/>
                <a:ea typeface="メイリオ" panose="020B0604030504040204" pitchFamily="50" charset="-128"/>
              </a:rPr>
              <a:t>マーケ</a:t>
            </a:r>
            <a:r>
              <a:rPr kumimoji="1" lang="en-US" altLang="ja-JP" sz="1600" b="1" dirty="0" smtClean="0">
                <a:latin typeface="メイリオ" panose="020B0604030504040204" pitchFamily="50" charset="-128"/>
                <a:ea typeface="メイリオ" panose="020B0604030504040204" pitchFamily="50" charset="-128"/>
              </a:rPr>
              <a:t>】</a:t>
            </a:r>
            <a:r>
              <a:rPr kumimoji="1" lang="ja-JP" altLang="en-US" sz="1600" b="1" dirty="0" smtClean="0">
                <a:latin typeface="メイリオ" panose="020B0604030504040204" pitchFamily="50" charset="-128"/>
                <a:ea typeface="メイリオ" panose="020B0604030504040204" pitchFamily="50" charset="-128"/>
              </a:rPr>
              <a:t>各プロパティの要件定義の概要</a:t>
            </a:r>
            <a:r>
              <a:rPr kumimoji="1" lang="en-US" altLang="ja-JP" sz="1600" b="1" dirty="0" smtClean="0">
                <a:latin typeface="メイリオ" panose="020B0604030504040204" pitchFamily="50" charset="-128"/>
                <a:ea typeface="メイリオ" panose="020B0604030504040204" pitchFamily="50" charset="-128"/>
              </a:rPr>
              <a:t>_</a:t>
            </a:r>
            <a:r>
              <a:rPr kumimoji="1" lang="ja-JP" altLang="en-US" sz="1600" b="1" dirty="0" smtClean="0">
                <a:latin typeface="メイリオ" panose="020B0604030504040204" pitchFamily="50" charset="-128"/>
                <a:ea typeface="メイリオ" panose="020B0604030504040204" pitchFamily="50" charset="-128"/>
              </a:rPr>
              <a:t>基本要素一覧</a:t>
            </a:r>
            <a:endParaRPr kumimoji="1" lang="ja-JP" altLang="en-US" sz="1600" b="1" dirty="0">
              <a:latin typeface="メイリオ" panose="020B0604030504040204" pitchFamily="50" charset="-128"/>
              <a:ea typeface="メイリオ" panose="020B0604030504040204" pitchFamily="50" charset="-128"/>
            </a:endParaRPr>
          </a:p>
        </p:txBody>
      </p:sp>
      <p:cxnSp>
        <p:nvCxnSpPr>
          <p:cNvPr id="3" name="直線コネクタ 2"/>
          <p:cNvCxnSpPr/>
          <p:nvPr/>
        </p:nvCxnSpPr>
        <p:spPr>
          <a:xfrm>
            <a:off x="139337" y="409301"/>
            <a:ext cx="1187849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39337" y="409301"/>
            <a:ext cx="1187849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296631" y="1319041"/>
            <a:ext cx="1713280" cy="5400396"/>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 name="正方形/長方形 8"/>
          <p:cNvSpPr/>
          <p:nvPr/>
        </p:nvSpPr>
        <p:spPr>
          <a:xfrm>
            <a:off x="380451" y="1394765"/>
            <a:ext cx="1013460" cy="2936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latin typeface="メイリオ" panose="020B0604030504040204" pitchFamily="50" charset="-128"/>
                <a:ea typeface="メイリオ" panose="020B0604030504040204" pitchFamily="50" charset="-128"/>
              </a:rPr>
              <a:t>ブランドロゴ</a:t>
            </a:r>
            <a:endParaRPr kumimoji="1" lang="ja-JP" altLang="en-US" sz="1050" dirty="0">
              <a:latin typeface="メイリオ" panose="020B0604030504040204" pitchFamily="50" charset="-128"/>
              <a:ea typeface="メイリオ" panose="020B0604030504040204" pitchFamily="50" charset="-128"/>
            </a:endParaRPr>
          </a:p>
        </p:txBody>
      </p:sp>
      <p:sp>
        <p:nvSpPr>
          <p:cNvPr id="10" name="正方形/長方形 9"/>
          <p:cNvSpPr/>
          <p:nvPr/>
        </p:nvSpPr>
        <p:spPr>
          <a:xfrm>
            <a:off x="380451" y="1780883"/>
            <a:ext cx="1544143" cy="7317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latin typeface="メイリオ" panose="020B0604030504040204" pitchFamily="50" charset="-128"/>
                <a:ea typeface="メイリオ" panose="020B0604030504040204" pitchFamily="50" charset="-128"/>
              </a:rPr>
              <a:t>メインビジュアル</a:t>
            </a:r>
            <a:endParaRPr kumimoji="1" lang="ja-JP" altLang="en-US" sz="1100"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715567" y="2589526"/>
            <a:ext cx="891335" cy="261610"/>
          </a:xfrm>
          <a:prstGeom prst="rect">
            <a:avLst/>
          </a:prstGeom>
          <a:noFill/>
        </p:spPr>
        <p:txBody>
          <a:bodyPr wrap="square" rtlCol="0">
            <a:spAutoFit/>
          </a:bodyPr>
          <a:lstStyle/>
          <a:p>
            <a:pPr algn="ctr"/>
            <a:r>
              <a:rPr kumimoji="1" lang="ja-JP" altLang="en-US" sz="1100" dirty="0" smtClean="0">
                <a:latin typeface="メイリオ" panose="020B0604030504040204" pitchFamily="50" charset="-128"/>
                <a:ea typeface="メイリオ" panose="020B0604030504040204" pitchFamily="50" charset="-128"/>
              </a:rPr>
              <a:t>ブランド名</a:t>
            </a:r>
            <a:endParaRPr kumimoji="1" lang="ja-JP" altLang="en-US" sz="1100" dirty="0">
              <a:latin typeface="メイリオ" panose="020B0604030504040204" pitchFamily="50" charset="-128"/>
              <a:ea typeface="メイリオ" panose="020B0604030504040204" pitchFamily="50" charset="-128"/>
            </a:endParaRPr>
          </a:p>
        </p:txBody>
      </p:sp>
      <p:sp>
        <p:nvSpPr>
          <p:cNvPr id="12" name="正方形/長方形 11"/>
          <p:cNvSpPr/>
          <p:nvPr/>
        </p:nvSpPr>
        <p:spPr>
          <a:xfrm>
            <a:off x="380451" y="2905729"/>
            <a:ext cx="1544143" cy="4799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latin typeface="メイリオ" panose="020B0604030504040204" pitchFamily="50" charset="-128"/>
                <a:ea typeface="メイリオ" panose="020B0604030504040204" pitchFamily="50" charset="-128"/>
              </a:rPr>
              <a:t>キャンペーンバナー</a:t>
            </a:r>
            <a:endParaRPr kumimoji="1" lang="ja-JP" altLang="en-US" sz="1100" dirty="0">
              <a:latin typeface="メイリオ" panose="020B0604030504040204" pitchFamily="50" charset="-128"/>
              <a:ea typeface="メイリオ" panose="020B0604030504040204" pitchFamily="50" charset="-128"/>
            </a:endParaRPr>
          </a:p>
        </p:txBody>
      </p:sp>
      <p:sp>
        <p:nvSpPr>
          <p:cNvPr id="13" name="正方形/長方形 12"/>
          <p:cNvSpPr/>
          <p:nvPr/>
        </p:nvSpPr>
        <p:spPr>
          <a:xfrm>
            <a:off x="380451" y="3461621"/>
            <a:ext cx="1544143" cy="4799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latin typeface="メイリオ" panose="020B0604030504040204" pitchFamily="50" charset="-128"/>
                <a:ea typeface="メイリオ" panose="020B0604030504040204" pitchFamily="50" charset="-128"/>
              </a:rPr>
              <a:t>新着・お知らせ</a:t>
            </a:r>
            <a:endParaRPr kumimoji="1" lang="ja-JP" altLang="en-US" sz="1100" dirty="0">
              <a:latin typeface="メイリオ" panose="020B0604030504040204" pitchFamily="50" charset="-128"/>
              <a:ea typeface="メイリオ" panose="020B0604030504040204" pitchFamily="50" charset="-128"/>
            </a:endParaRPr>
          </a:p>
        </p:txBody>
      </p:sp>
      <p:sp>
        <p:nvSpPr>
          <p:cNvPr id="14" name="正方形/長方形 13"/>
          <p:cNvSpPr/>
          <p:nvPr/>
        </p:nvSpPr>
        <p:spPr>
          <a:xfrm>
            <a:off x="380451" y="4033902"/>
            <a:ext cx="1544143" cy="8404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latin typeface="メイリオ" panose="020B0604030504040204" pitchFamily="50" charset="-128"/>
                <a:ea typeface="メイリオ" panose="020B0604030504040204" pitchFamily="50" charset="-128"/>
              </a:rPr>
              <a:t>ブランド紹介</a:t>
            </a:r>
            <a:endParaRPr kumimoji="1" lang="ja-JP" altLang="en-US" sz="1100" dirty="0">
              <a:latin typeface="メイリオ" panose="020B0604030504040204" pitchFamily="50" charset="-128"/>
              <a:ea typeface="メイリオ" panose="020B0604030504040204" pitchFamily="50" charset="-128"/>
            </a:endParaRPr>
          </a:p>
        </p:txBody>
      </p:sp>
      <p:sp>
        <p:nvSpPr>
          <p:cNvPr id="15" name="正方形/長方形 14"/>
          <p:cNvSpPr/>
          <p:nvPr/>
        </p:nvSpPr>
        <p:spPr>
          <a:xfrm>
            <a:off x="380451" y="4954759"/>
            <a:ext cx="1544143" cy="11543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latin typeface="メイリオ" panose="020B0604030504040204" pitchFamily="50" charset="-128"/>
                <a:ea typeface="メイリオ" panose="020B0604030504040204" pitchFamily="50" charset="-128"/>
              </a:rPr>
              <a:t>店舗一覧</a:t>
            </a:r>
            <a:endParaRPr kumimoji="1" lang="ja-JP" altLang="en-US" sz="1100" dirty="0">
              <a:latin typeface="メイリオ" panose="020B0604030504040204" pitchFamily="50" charset="-128"/>
              <a:ea typeface="メイリオ" panose="020B0604030504040204" pitchFamily="50" charset="-128"/>
            </a:endParaRPr>
          </a:p>
        </p:txBody>
      </p:sp>
      <p:sp>
        <p:nvSpPr>
          <p:cNvPr id="16" name="正方形/長方形 15"/>
          <p:cNvSpPr/>
          <p:nvPr/>
        </p:nvSpPr>
        <p:spPr>
          <a:xfrm>
            <a:off x="4317726" y="1319041"/>
            <a:ext cx="1713280" cy="5400396"/>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8" name="正方形/長方形 17"/>
          <p:cNvSpPr/>
          <p:nvPr/>
        </p:nvSpPr>
        <p:spPr>
          <a:xfrm>
            <a:off x="4401546" y="1394765"/>
            <a:ext cx="1013460" cy="2936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latin typeface="メイリオ" panose="020B0604030504040204" pitchFamily="50" charset="-128"/>
                <a:ea typeface="メイリオ" panose="020B0604030504040204" pitchFamily="50" charset="-128"/>
              </a:rPr>
              <a:t>ブランドロゴ</a:t>
            </a:r>
            <a:endParaRPr kumimoji="1" lang="ja-JP" altLang="en-US" sz="1050" dirty="0">
              <a:latin typeface="メイリオ" panose="020B0604030504040204" pitchFamily="50" charset="-128"/>
              <a:ea typeface="メイリオ" panose="020B0604030504040204" pitchFamily="50" charset="-128"/>
            </a:endParaRPr>
          </a:p>
        </p:txBody>
      </p:sp>
      <p:sp>
        <p:nvSpPr>
          <p:cNvPr id="19" name="正方形/長方形 18"/>
          <p:cNvSpPr/>
          <p:nvPr/>
        </p:nvSpPr>
        <p:spPr>
          <a:xfrm>
            <a:off x="4401546" y="1780883"/>
            <a:ext cx="1544143" cy="7317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latin typeface="メイリオ" panose="020B0604030504040204" pitchFamily="50" charset="-128"/>
                <a:ea typeface="メイリオ" panose="020B0604030504040204" pitchFamily="50" charset="-128"/>
              </a:rPr>
              <a:t>メインビジュアル</a:t>
            </a:r>
            <a:endParaRPr kumimoji="1" lang="ja-JP" altLang="en-US" sz="1100" dirty="0">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4778736" y="2589526"/>
            <a:ext cx="891335" cy="261610"/>
          </a:xfrm>
          <a:prstGeom prst="rect">
            <a:avLst/>
          </a:prstGeom>
          <a:noFill/>
        </p:spPr>
        <p:txBody>
          <a:bodyPr wrap="square" rtlCol="0">
            <a:spAutoFit/>
          </a:bodyPr>
          <a:lstStyle/>
          <a:p>
            <a:pPr algn="ctr"/>
            <a:r>
              <a:rPr kumimoji="1" lang="ja-JP" altLang="en-US" sz="1100" dirty="0" smtClean="0">
                <a:latin typeface="メイリオ" panose="020B0604030504040204" pitchFamily="50" charset="-128"/>
                <a:ea typeface="メイリオ" panose="020B0604030504040204" pitchFamily="50" charset="-128"/>
              </a:rPr>
              <a:t>店舗名</a:t>
            </a:r>
            <a:endParaRPr kumimoji="1" lang="ja-JP" altLang="en-US" sz="1100" dirty="0">
              <a:latin typeface="メイリオ" panose="020B0604030504040204" pitchFamily="50" charset="-128"/>
              <a:ea typeface="メイリオ" panose="020B0604030504040204" pitchFamily="50" charset="-128"/>
            </a:endParaRPr>
          </a:p>
        </p:txBody>
      </p:sp>
      <p:sp>
        <p:nvSpPr>
          <p:cNvPr id="23" name="正方形/長方形 22"/>
          <p:cNvSpPr/>
          <p:nvPr/>
        </p:nvSpPr>
        <p:spPr>
          <a:xfrm>
            <a:off x="4401546" y="2905729"/>
            <a:ext cx="1544143" cy="4799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latin typeface="メイリオ" panose="020B0604030504040204" pitchFamily="50" charset="-128"/>
                <a:ea typeface="メイリオ" panose="020B0604030504040204" pitchFamily="50" charset="-128"/>
              </a:rPr>
              <a:t>キャンペーンバナー</a:t>
            </a:r>
            <a:endParaRPr kumimoji="1" lang="ja-JP" altLang="en-US" sz="1100" dirty="0">
              <a:latin typeface="メイリオ" panose="020B0604030504040204" pitchFamily="50" charset="-128"/>
              <a:ea typeface="メイリオ" panose="020B0604030504040204" pitchFamily="50" charset="-128"/>
            </a:endParaRPr>
          </a:p>
        </p:txBody>
      </p:sp>
      <p:sp>
        <p:nvSpPr>
          <p:cNvPr id="24" name="正方形/長方形 23"/>
          <p:cNvSpPr/>
          <p:nvPr/>
        </p:nvSpPr>
        <p:spPr>
          <a:xfrm>
            <a:off x="4401546" y="3461621"/>
            <a:ext cx="1544143" cy="4799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latin typeface="メイリオ" panose="020B0604030504040204" pitchFamily="50" charset="-128"/>
                <a:ea typeface="メイリオ" panose="020B0604030504040204" pitchFamily="50" charset="-128"/>
              </a:rPr>
              <a:t>新着・お知らせ</a:t>
            </a:r>
            <a:endParaRPr kumimoji="1" lang="ja-JP" altLang="en-US" sz="1100" dirty="0">
              <a:latin typeface="メイリオ" panose="020B0604030504040204" pitchFamily="50" charset="-128"/>
              <a:ea typeface="メイリオ" panose="020B0604030504040204" pitchFamily="50" charset="-128"/>
            </a:endParaRPr>
          </a:p>
        </p:txBody>
      </p:sp>
      <p:sp>
        <p:nvSpPr>
          <p:cNvPr id="25" name="正方形/長方形 24"/>
          <p:cNvSpPr/>
          <p:nvPr/>
        </p:nvSpPr>
        <p:spPr>
          <a:xfrm>
            <a:off x="4401546" y="4038254"/>
            <a:ext cx="1544143" cy="48052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latin typeface="メイリオ" panose="020B0604030504040204" pitchFamily="50" charset="-128"/>
                <a:ea typeface="メイリオ" panose="020B0604030504040204" pitchFamily="50" charset="-128"/>
              </a:rPr>
              <a:t>店舗紹介</a:t>
            </a:r>
            <a:endParaRPr kumimoji="1" lang="ja-JP" altLang="en-US" sz="1100" dirty="0">
              <a:latin typeface="メイリオ" panose="020B0604030504040204" pitchFamily="50" charset="-128"/>
              <a:ea typeface="メイリオ" panose="020B0604030504040204" pitchFamily="50" charset="-128"/>
            </a:endParaRPr>
          </a:p>
        </p:txBody>
      </p:sp>
      <p:sp>
        <p:nvSpPr>
          <p:cNvPr id="26" name="正方形/長方形 25"/>
          <p:cNvSpPr/>
          <p:nvPr/>
        </p:nvSpPr>
        <p:spPr>
          <a:xfrm>
            <a:off x="4401546" y="4613705"/>
            <a:ext cx="1544143" cy="52129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latin typeface="メイリオ" panose="020B0604030504040204" pitchFamily="50" charset="-128"/>
                <a:ea typeface="メイリオ" panose="020B0604030504040204" pitchFamily="50" charset="-128"/>
              </a:rPr>
              <a:t>メニューカテゴリ</a:t>
            </a:r>
            <a:r>
              <a:rPr lang="ja-JP" altLang="en-US" sz="1100" dirty="0" smtClean="0">
                <a:latin typeface="メイリオ" panose="020B0604030504040204" pitchFamily="50" charset="-128"/>
                <a:ea typeface="メイリオ" panose="020B0604030504040204" pitchFamily="50" charset="-128"/>
              </a:rPr>
              <a:t>フォトギャラリー</a:t>
            </a:r>
            <a:endParaRPr kumimoji="1" lang="ja-JP" altLang="en-US" sz="1100" dirty="0">
              <a:latin typeface="メイリオ" panose="020B0604030504040204" pitchFamily="50" charset="-128"/>
              <a:ea typeface="メイリオ" panose="020B0604030504040204" pitchFamily="50" charset="-128"/>
            </a:endParaRPr>
          </a:p>
        </p:txBody>
      </p:sp>
      <p:sp>
        <p:nvSpPr>
          <p:cNvPr id="27" name="正方形/長方形 26"/>
          <p:cNvSpPr/>
          <p:nvPr/>
        </p:nvSpPr>
        <p:spPr>
          <a:xfrm>
            <a:off x="4401546" y="5214656"/>
            <a:ext cx="1544143" cy="52129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latin typeface="メイリオ" panose="020B0604030504040204" pitchFamily="50" charset="-128"/>
                <a:ea typeface="メイリオ" panose="020B0604030504040204" pitchFamily="50" charset="-128"/>
              </a:rPr>
              <a:t>店舗基本情報</a:t>
            </a:r>
            <a:endParaRPr kumimoji="1" lang="ja-JP" altLang="en-US" sz="1100" dirty="0">
              <a:latin typeface="メイリオ" panose="020B0604030504040204" pitchFamily="50" charset="-128"/>
              <a:ea typeface="メイリオ" panose="020B0604030504040204" pitchFamily="50" charset="-128"/>
            </a:endParaRPr>
          </a:p>
        </p:txBody>
      </p:sp>
      <p:sp>
        <p:nvSpPr>
          <p:cNvPr id="28" name="正方形/長方形 27"/>
          <p:cNvSpPr/>
          <p:nvPr/>
        </p:nvSpPr>
        <p:spPr>
          <a:xfrm>
            <a:off x="4401546" y="5815607"/>
            <a:ext cx="1544143" cy="52129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latin typeface="メイリオ" panose="020B0604030504040204" pitchFamily="50" charset="-128"/>
                <a:ea typeface="メイリオ" panose="020B0604030504040204" pitchFamily="50" charset="-128"/>
              </a:rPr>
              <a:t>姉妹店リンク</a:t>
            </a:r>
            <a:endParaRPr kumimoji="1" lang="ja-JP" altLang="en-US" sz="1100" dirty="0">
              <a:latin typeface="メイリオ" panose="020B0604030504040204" pitchFamily="50" charset="-128"/>
              <a:ea typeface="メイリオ" panose="020B0604030504040204" pitchFamily="50" charset="-128"/>
            </a:endParaRPr>
          </a:p>
        </p:txBody>
      </p:sp>
      <p:sp>
        <p:nvSpPr>
          <p:cNvPr id="29" name="正方形/長方形 28"/>
          <p:cNvSpPr/>
          <p:nvPr/>
        </p:nvSpPr>
        <p:spPr>
          <a:xfrm>
            <a:off x="6279220" y="1319041"/>
            <a:ext cx="1713280" cy="5400396"/>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0" name="正方形/長方形 29"/>
          <p:cNvSpPr/>
          <p:nvPr/>
        </p:nvSpPr>
        <p:spPr>
          <a:xfrm>
            <a:off x="6363040" y="1394765"/>
            <a:ext cx="1013460" cy="2936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latin typeface="メイリオ" panose="020B0604030504040204" pitchFamily="50" charset="-128"/>
                <a:ea typeface="メイリオ" panose="020B0604030504040204" pitchFamily="50" charset="-128"/>
              </a:rPr>
              <a:t>ブランドロゴ</a:t>
            </a:r>
            <a:endParaRPr kumimoji="1" lang="ja-JP" altLang="en-US" sz="1050" dirty="0">
              <a:latin typeface="メイリオ" panose="020B0604030504040204" pitchFamily="50" charset="-128"/>
              <a:ea typeface="メイリオ" panose="020B0604030504040204" pitchFamily="50" charset="-128"/>
            </a:endParaRPr>
          </a:p>
        </p:txBody>
      </p:sp>
      <p:sp>
        <p:nvSpPr>
          <p:cNvPr id="31" name="正方形/長方形 30"/>
          <p:cNvSpPr/>
          <p:nvPr/>
        </p:nvSpPr>
        <p:spPr>
          <a:xfrm>
            <a:off x="6363040" y="1780883"/>
            <a:ext cx="1544143" cy="7317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latin typeface="メイリオ" panose="020B0604030504040204" pitchFamily="50" charset="-128"/>
                <a:ea typeface="メイリオ" panose="020B0604030504040204" pitchFamily="50" charset="-128"/>
              </a:rPr>
              <a:t>メインビジュアル</a:t>
            </a:r>
            <a:endParaRPr kumimoji="1" lang="ja-JP" altLang="en-US" sz="1100" dirty="0">
              <a:latin typeface="メイリオ" panose="020B0604030504040204" pitchFamily="50" charset="-128"/>
              <a:ea typeface="メイリオ" panose="020B0604030504040204" pitchFamily="50" charset="-128"/>
            </a:endParaRPr>
          </a:p>
        </p:txBody>
      </p:sp>
      <p:sp>
        <p:nvSpPr>
          <p:cNvPr id="32" name="テキスト ボックス 31"/>
          <p:cNvSpPr txBox="1"/>
          <p:nvPr/>
        </p:nvSpPr>
        <p:spPr>
          <a:xfrm>
            <a:off x="6740230" y="2589526"/>
            <a:ext cx="891335" cy="261610"/>
          </a:xfrm>
          <a:prstGeom prst="rect">
            <a:avLst/>
          </a:prstGeom>
          <a:noFill/>
        </p:spPr>
        <p:txBody>
          <a:bodyPr wrap="square" rtlCol="0">
            <a:spAutoFit/>
          </a:bodyPr>
          <a:lstStyle/>
          <a:p>
            <a:pPr algn="ctr"/>
            <a:r>
              <a:rPr kumimoji="1" lang="ja-JP" altLang="en-US" sz="1100" dirty="0" smtClean="0">
                <a:latin typeface="メイリオ" panose="020B0604030504040204" pitchFamily="50" charset="-128"/>
                <a:ea typeface="メイリオ" panose="020B0604030504040204" pitchFamily="50" charset="-128"/>
              </a:rPr>
              <a:t>店舗名</a:t>
            </a:r>
            <a:endParaRPr kumimoji="1" lang="ja-JP" altLang="en-US" sz="1100" dirty="0">
              <a:latin typeface="メイリオ" panose="020B0604030504040204" pitchFamily="50" charset="-128"/>
              <a:ea typeface="メイリオ" panose="020B0604030504040204" pitchFamily="50" charset="-128"/>
            </a:endParaRPr>
          </a:p>
        </p:txBody>
      </p:sp>
      <p:sp>
        <p:nvSpPr>
          <p:cNvPr id="33" name="正方形/長方形 32"/>
          <p:cNvSpPr/>
          <p:nvPr/>
        </p:nvSpPr>
        <p:spPr>
          <a:xfrm>
            <a:off x="6363040" y="2899986"/>
            <a:ext cx="1544143" cy="4799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latin typeface="メイリオ" panose="020B0604030504040204" pitchFamily="50" charset="-128"/>
                <a:ea typeface="メイリオ" panose="020B0604030504040204" pitchFamily="50" charset="-128"/>
              </a:rPr>
              <a:t>メニュー・コース</a:t>
            </a:r>
            <a:endParaRPr kumimoji="1" lang="en-US" altLang="ja-JP" sz="1100" dirty="0" smtClean="0">
              <a:latin typeface="メイリオ" panose="020B0604030504040204" pitchFamily="50" charset="-128"/>
              <a:ea typeface="メイリオ" panose="020B0604030504040204" pitchFamily="50" charset="-128"/>
            </a:endParaRPr>
          </a:p>
          <a:p>
            <a:pPr algn="ctr"/>
            <a:r>
              <a:rPr kumimoji="1" lang="ja-JP" altLang="en-US" sz="1100" dirty="0" smtClean="0">
                <a:latin typeface="メイリオ" panose="020B0604030504040204" pitchFamily="50" charset="-128"/>
                <a:ea typeface="メイリオ" panose="020B0604030504040204" pitchFamily="50" charset="-128"/>
              </a:rPr>
              <a:t>紹介</a:t>
            </a:r>
            <a:endParaRPr kumimoji="1" lang="ja-JP" altLang="en-US" sz="1100" dirty="0">
              <a:latin typeface="メイリオ" panose="020B0604030504040204" pitchFamily="50" charset="-128"/>
              <a:ea typeface="メイリオ" panose="020B0604030504040204" pitchFamily="50" charset="-128"/>
            </a:endParaRPr>
          </a:p>
        </p:txBody>
      </p:sp>
      <p:sp>
        <p:nvSpPr>
          <p:cNvPr id="34" name="正方形/長方形 33"/>
          <p:cNvSpPr/>
          <p:nvPr/>
        </p:nvSpPr>
        <p:spPr>
          <a:xfrm>
            <a:off x="6363040" y="3461621"/>
            <a:ext cx="1544143" cy="23698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latin typeface="メイリオ" panose="020B0604030504040204" pitchFamily="50" charset="-128"/>
              <a:ea typeface="メイリオ" panose="020B0604030504040204" pitchFamily="50" charset="-128"/>
            </a:endParaRPr>
          </a:p>
        </p:txBody>
      </p:sp>
      <p:sp>
        <p:nvSpPr>
          <p:cNvPr id="35" name="正方形/長方形 34"/>
          <p:cNvSpPr/>
          <p:nvPr/>
        </p:nvSpPr>
        <p:spPr>
          <a:xfrm>
            <a:off x="6454480" y="3570208"/>
            <a:ext cx="1406049" cy="883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lumMod val="65000"/>
                    <a:lumOff val="35000"/>
                  </a:schemeClr>
                </a:solidFill>
                <a:latin typeface="メイリオ" panose="020B0604030504040204" pitchFamily="50" charset="-128"/>
                <a:ea typeface="メイリオ" panose="020B0604030504040204" pitchFamily="50" charset="-128"/>
              </a:rPr>
              <a:t>メニューブック</a:t>
            </a:r>
            <a:endParaRPr kumimoji="1" lang="en-US" altLang="ja-JP" sz="1100"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algn="ctr"/>
            <a:r>
              <a:rPr kumimoji="1" lang="ja-JP" altLang="en-US" sz="1100" dirty="0" smtClean="0">
                <a:solidFill>
                  <a:schemeClr val="tx1">
                    <a:lumMod val="65000"/>
                    <a:lumOff val="35000"/>
                  </a:schemeClr>
                </a:solidFill>
                <a:latin typeface="メイリオ" panose="020B0604030504040204" pitchFamily="50" charset="-128"/>
                <a:ea typeface="メイリオ" panose="020B0604030504040204" pitchFamily="50" charset="-128"/>
              </a:rPr>
              <a:t>リンク</a:t>
            </a:r>
            <a:endParaRPr kumimoji="1" lang="ja-JP" altLang="en-US" sz="11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36" name="正方形/長方形 35"/>
          <p:cNvSpPr/>
          <p:nvPr/>
        </p:nvSpPr>
        <p:spPr>
          <a:xfrm>
            <a:off x="6446860" y="4852033"/>
            <a:ext cx="1406049" cy="883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lumMod val="65000"/>
                    <a:lumOff val="35000"/>
                  </a:schemeClr>
                </a:solidFill>
                <a:latin typeface="メイリオ" panose="020B0604030504040204" pitchFamily="50" charset="-128"/>
                <a:ea typeface="メイリオ" panose="020B0604030504040204" pitchFamily="50" charset="-128"/>
              </a:rPr>
              <a:t>メニュー一覧</a:t>
            </a:r>
            <a:endParaRPr kumimoji="1" lang="ja-JP" altLang="en-US" sz="11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7015977" y="4461865"/>
            <a:ext cx="437037" cy="307777"/>
          </a:xfrm>
          <a:prstGeom prst="rect">
            <a:avLst/>
          </a:prstGeom>
          <a:noFill/>
        </p:spPr>
        <p:txBody>
          <a:bodyPr wrap="square" rtlCol="0">
            <a:spAutoFit/>
          </a:bodyPr>
          <a:lstStyle/>
          <a:p>
            <a:pPr algn="ctr"/>
            <a:r>
              <a:rPr kumimoji="1" lang="en-US" altLang="ja-JP" sz="1400" dirty="0" smtClean="0">
                <a:solidFill>
                  <a:schemeClr val="bg1"/>
                </a:solidFill>
                <a:latin typeface="メイリオ" panose="020B0604030504040204" pitchFamily="50" charset="-128"/>
                <a:ea typeface="メイリオ" panose="020B0604030504040204" pitchFamily="50" charset="-128"/>
              </a:rPr>
              <a:t>or</a:t>
            </a:r>
            <a:endParaRPr kumimoji="1" lang="ja-JP" altLang="en-US" sz="1400" dirty="0">
              <a:solidFill>
                <a:schemeClr val="bg1"/>
              </a:solidFill>
              <a:latin typeface="メイリオ" panose="020B0604030504040204" pitchFamily="50" charset="-128"/>
              <a:ea typeface="メイリオ" panose="020B0604030504040204" pitchFamily="50" charset="-128"/>
            </a:endParaRPr>
          </a:p>
        </p:txBody>
      </p:sp>
      <p:sp>
        <p:nvSpPr>
          <p:cNvPr id="38" name="正方形/長方形 37"/>
          <p:cNvSpPr/>
          <p:nvPr/>
        </p:nvSpPr>
        <p:spPr>
          <a:xfrm>
            <a:off x="8262444" y="1319041"/>
            <a:ext cx="1713280" cy="5400396"/>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9" name="正方形/長方形 38"/>
          <p:cNvSpPr/>
          <p:nvPr/>
        </p:nvSpPr>
        <p:spPr>
          <a:xfrm>
            <a:off x="8346264" y="1394765"/>
            <a:ext cx="1013460" cy="2936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latin typeface="メイリオ" panose="020B0604030504040204" pitchFamily="50" charset="-128"/>
                <a:ea typeface="メイリオ" panose="020B0604030504040204" pitchFamily="50" charset="-128"/>
              </a:rPr>
              <a:t>ブランドロゴ</a:t>
            </a:r>
            <a:endParaRPr kumimoji="1" lang="ja-JP" altLang="en-US" sz="1050" dirty="0">
              <a:latin typeface="メイリオ" panose="020B0604030504040204" pitchFamily="50" charset="-128"/>
              <a:ea typeface="メイリオ" panose="020B0604030504040204" pitchFamily="50" charset="-128"/>
            </a:endParaRPr>
          </a:p>
        </p:txBody>
      </p:sp>
      <p:sp>
        <p:nvSpPr>
          <p:cNvPr id="40" name="テキスト ボックス 39"/>
          <p:cNvSpPr txBox="1"/>
          <p:nvPr/>
        </p:nvSpPr>
        <p:spPr>
          <a:xfrm>
            <a:off x="8723454" y="1868157"/>
            <a:ext cx="891335" cy="261610"/>
          </a:xfrm>
          <a:prstGeom prst="rect">
            <a:avLst/>
          </a:prstGeom>
          <a:noFill/>
        </p:spPr>
        <p:txBody>
          <a:bodyPr wrap="square" rtlCol="0">
            <a:spAutoFit/>
          </a:bodyPr>
          <a:lstStyle/>
          <a:p>
            <a:pPr algn="ctr"/>
            <a:r>
              <a:rPr kumimoji="1" lang="ja-JP" altLang="en-US" sz="1100" dirty="0" smtClean="0">
                <a:latin typeface="メイリオ" panose="020B0604030504040204" pitchFamily="50" charset="-128"/>
                <a:ea typeface="メイリオ" panose="020B0604030504040204" pitchFamily="50" charset="-128"/>
              </a:rPr>
              <a:t>店舗名</a:t>
            </a:r>
            <a:endParaRPr kumimoji="1" lang="ja-JP" altLang="en-US" sz="1100" dirty="0">
              <a:latin typeface="メイリオ" panose="020B0604030504040204" pitchFamily="50" charset="-128"/>
              <a:ea typeface="メイリオ" panose="020B0604030504040204" pitchFamily="50" charset="-128"/>
            </a:endParaRPr>
          </a:p>
        </p:txBody>
      </p:sp>
      <p:sp>
        <p:nvSpPr>
          <p:cNvPr id="41" name="正方形/長方形 40"/>
          <p:cNvSpPr/>
          <p:nvPr/>
        </p:nvSpPr>
        <p:spPr>
          <a:xfrm>
            <a:off x="8346264" y="2175934"/>
            <a:ext cx="1544143" cy="32695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latin typeface="メイリオ" panose="020B0604030504040204" pitchFamily="50" charset="-128"/>
                <a:ea typeface="メイリオ" panose="020B0604030504040204" pitchFamily="50" charset="-128"/>
              </a:rPr>
              <a:t>フォトギャラリー</a:t>
            </a:r>
            <a:endParaRPr kumimoji="1" lang="ja-JP" altLang="en-US" sz="11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296631" y="534936"/>
            <a:ext cx="3544779" cy="276999"/>
          </a:xfrm>
          <a:prstGeom prst="rect">
            <a:avLst/>
          </a:prstGeom>
          <a:solidFill>
            <a:srgbClr val="FFFF00"/>
          </a:solidFill>
          <a:ln>
            <a:noFill/>
          </a:ln>
        </p:spPr>
        <p:txBody>
          <a:bodyPr wrap="square" rtlCol="0">
            <a:spAutoFit/>
          </a:bodyPr>
          <a:lstStyle/>
          <a:p>
            <a:r>
              <a:rPr kumimoji="1" lang="ja-JP" altLang="en-US" sz="1200" b="1" dirty="0" smtClean="0">
                <a:latin typeface="メイリオ" panose="020B0604030504040204" pitchFamily="50" charset="-128"/>
                <a:ea typeface="メイリオ" panose="020B0604030504040204" pitchFamily="50" charset="-128"/>
              </a:rPr>
              <a:t>①業態ページテンプレート</a:t>
            </a:r>
            <a:endParaRPr kumimoji="1" lang="ja-JP" altLang="en-US" sz="1200" b="1" dirty="0">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2211951" y="937477"/>
            <a:ext cx="1454244" cy="430887"/>
          </a:xfrm>
          <a:prstGeom prst="rect">
            <a:avLst/>
          </a:prstGeom>
          <a:noFill/>
        </p:spPr>
        <p:txBody>
          <a:bodyPr wrap="none" rtlCol="0">
            <a:spAutoFit/>
          </a:bodyPr>
          <a:lstStyle/>
          <a:p>
            <a:pPr algn="ctr"/>
            <a:r>
              <a:rPr kumimoji="1" lang="en-US" altLang="ja-JP" sz="1100" b="1" dirty="0" smtClean="0">
                <a:latin typeface="メイリオ" panose="020B0604030504040204" pitchFamily="50" charset="-128"/>
                <a:ea typeface="メイリオ" panose="020B0604030504040204" pitchFamily="50" charset="-128"/>
              </a:rPr>
              <a:t>【</a:t>
            </a:r>
            <a:r>
              <a:rPr kumimoji="1" lang="ja-JP" altLang="en-US" sz="1100" b="1" dirty="0" smtClean="0">
                <a:latin typeface="メイリオ" panose="020B0604030504040204" pitchFamily="50" charset="-128"/>
                <a:ea typeface="メイリオ" panose="020B0604030504040204" pitchFamily="50" charset="-128"/>
              </a:rPr>
              <a:t>カスタム</a:t>
            </a:r>
            <a:r>
              <a:rPr lang="ja-JP" altLang="en-US" sz="1100" b="1" dirty="0" smtClean="0">
                <a:latin typeface="メイリオ" panose="020B0604030504040204" pitchFamily="50" charset="-128"/>
                <a:ea typeface="メイリオ" panose="020B0604030504040204" pitchFamily="50" charset="-128"/>
              </a:rPr>
              <a:t>ページ</a:t>
            </a:r>
            <a:r>
              <a:rPr lang="en-US" altLang="ja-JP" sz="1100" b="1" dirty="0" smtClean="0">
                <a:latin typeface="メイリオ" panose="020B0604030504040204" pitchFamily="50" charset="-128"/>
                <a:ea typeface="メイリオ" panose="020B0604030504040204" pitchFamily="50" charset="-128"/>
              </a:rPr>
              <a:t>】</a:t>
            </a:r>
          </a:p>
          <a:p>
            <a:pPr algn="ctr"/>
            <a:r>
              <a:rPr kumimoji="1" lang="en-US" altLang="ja-JP" sz="1100" dirty="0" smtClean="0">
                <a:solidFill>
                  <a:schemeClr val="bg1">
                    <a:lumMod val="50000"/>
                  </a:schemeClr>
                </a:solidFill>
                <a:latin typeface="メイリオ" panose="020B0604030504040204" pitchFamily="50" charset="-128"/>
                <a:ea typeface="メイリオ" panose="020B0604030504040204" pitchFamily="50" charset="-128"/>
              </a:rPr>
              <a:t>※</a:t>
            </a:r>
            <a:r>
              <a:rPr kumimoji="1" lang="ja-JP" altLang="en-US" sz="1100" dirty="0" smtClean="0">
                <a:solidFill>
                  <a:schemeClr val="bg1">
                    <a:lumMod val="50000"/>
                  </a:schemeClr>
                </a:solidFill>
                <a:latin typeface="メイリオ" panose="020B0604030504040204" pitchFamily="50" charset="-128"/>
                <a:ea typeface="メイリオ" panose="020B0604030504040204" pitchFamily="50" charset="-128"/>
              </a:rPr>
              <a:t>自由記述用途</a:t>
            </a:r>
            <a:endParaRPr kumimoji="1" lang="ja-JP" altLang="en-US" sz="1100" dirty="0">
              <a:solidFill>
                <a:schemeClr val="bg1">
                  <a:lumMod val="50000"/>
                </a:schemeClr>
              </a:solidFill>
              <a:latin typeface="メイリオ" panose="020B0604030504040204" pitchFamily="50" charset="-128"/>
              <a:ea typeface="メイリオ" panose="020B0604030504040204" pitchFamily="50" charset="-128"/>
            </a:endParaRPr>
          </a:p>
        </p:txBody>
      </p:sp>
      <p:sp>
        <p:nvSpPr>
          <p:cNvPr id="44" name="テキスト ボックス 43"/>
          <p:cNvSpPr txBox="1"/>
          <p:nvPr/>
        </p:nvSpPr>
        <p:spPr>
          <a:xfrm>
            <a:off x="4304841" y="534936"/>
            <a:ext cx="7624802" cy="276999"/>
          </a:xfrm>
          <a:prstGeom prst="rect">
            <a:avLst/>
          </a:prstGeom>
          <a:solidFill>
            <a:schemeClr val="accent1">
              <a:lumMod val="40000"/>
              <a:lumOff val="60000"/>
            </a:schemeClr>
          </a:solidFill>
          <a:ln>
            <a:noFill/>
          </a:ln>
        </p:spPr>
        <p:txBody>
          <a:bodyPr wrap="square" rtlCol="0">
            <a:spAutoFit/>
          </a:bodyPr>
          <a:lstStyle/>
          <a:p>
            <a:r>
              <a:rPr kumimoji="1" lang="ja-JP" altLang="en-US" sz="1200" b="1" dirty="0" smtClean="0">
                <a:latin typeface="メイリオ" panose="020B0604030504040204" pitchFamily="50" charset="-128"/>
                <a:ea typeface="メイリオ" panose="020B0604030504040204" pitchFamily="50" charset="-128"/>
              </a:rPr>
              <a:t>②店舗ページテンプレート</a:t>
            </a:r>
            <a:endParaRPr kumimoji="1" lang="ja-JP" altLang="en-US" sz="1200" b="1" dirty="0">
              <a:latin typeface="メイリオ" panose="020B0604030504040204" pitchFamily="50" charset="-128"/>
              <a:ea typeface="メイリオ" panose="020B0604030504040204" pitchFamily="50" charset="-128"/>
            </a:endParaRPr>
          </a:p>
        </p:txBody>
      </p:sp>
      <p:sp>
        <p:nvSpPr>
          <p:cNvPr id="45" name="正方形/長方形 44"/>
          <p:cNvSpPr/>
          <p:nvPr/>
        </p:nvSpPr>
        <p:spPr>
          <a:xfrm>
            <a:off x="4401546" y="6389407"/>
            <a:ext cx="1544143" cy="25165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latin typeface="メイリオ" panose="020B0604030504040204" pitchFamily="50" charset="-128"/>
                <a:ea typeface="メイリオ" panose="020B0604030504040204" pitchFamily="50" charset="-128"/>
              </a:rPr>
              <a:t>SNS</a:t>
            </a:r>
            <a:r>
              <a:rPr kumimoji="1" lang="ja-JP" altLang="en-US" sz="1100" dirty="0" smtClean="0">
                <a:latin typeface="メイリオ" panose="020B0604030504040204" pitchFamily="50" charset="-128"/>
                <a:ea typeface="メイリオ" panose="020B0604030504040204" pitchFamily="50" charset="-128"/>
              </a:rPr>
              <a:t>リンク</a:t>
            </a:r>
            <a:endParaRPr kumimoji="1" lang="ja-JP" altLang="en-US" sz="11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1521585" y="1460652"/>
            <a:ext cx="403009" cy="246221"/>
          </a:xfrm>
          <a:prstGeom prst="rect">
            <a:avLst/>
          </a:prstGeom>
          <a:noFill/>
        </p:spPr>
        <p:txBody>
          <a:bodyPr wrap="square" rtlCol="0">
            <a:spAutoFit/>
          </a:bodyPr>
          <a:lstStyle/>
          <a:p>
            <a:pPr>
              <a:lnSpc>
                <a:spcPts val="400"/>
              </a:lnSpc>
            </a:pPr>
            <a:r>
              <a:rPr kumimoji="1" lang="ja-JP" altLang="en-US" sz="1600" b="1" dirty="0" err="1" smtClean="0">
                <a:solidFill>
                  <a:schemeClr val="tx1">
                    <a:lumMod val="50000"/>
                    <a:lumOff val="50000"/>
                  </a:schemeClr>
                </a:solidFill>
                <a:latin typeface="メイリオ" panose="020B0604030504040204" pitchFamily="50" charset="-128"/>
                <a:ea typeface="メイリオ" panose="020B0604030504040204" pitchFamily="50" charset="-128"/>
              </a:rPr>
              <a:t>ー</a:t>
            </a:r>
            <a:r>
              <a:rPr kumimoji="1" lang="ja-JP" altLang="en-US" sz="1600" b="1" dirty="0" smtClean="0">
                <a:solidFill>
                  <a:schemeClr val="tx1">
                    <a:lumMod val="50000"/>
                    <a:lumOff val="50000"/>
                  </a:schemeClr>
                </a:solidFill>
                <a:latin typeface="メイリオ" panose="020B0604030504040204" pitchFamily="50" charset="-128"/>
                <a:ea typeface="メイリオ" panose="020B0604030504040204" pitchFamily="50" charset="-128"/>
              </a:rPr>
              <a:t>ーー</a:t>
            </a:r>
            <a:endParaRPr kumimoji="1" lang="ja-JP" altLang="en-US" sz="16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47" name="テキスト ボックス 46"/>
          <p:cNvSpPr txBox="1"/>
          <p:nvPr/>
        </p:nvSpPr>
        <p:spPr>
          <a:xfrm>
            <a:off x="5556827" y="1460652"/>
            <a:ext cx="403009" cy="246221"/>
          </a:xfrm>
          <a:prstGeom prst="rect">
            <a:avLst/>
          </a:prstGeom>
          <a:noFill/>
        </p:spPr>
        <p:txBody>
          <a:bodyPr wrap="square" rtlCol="0">
            <a:spAutoFit/>
          </a:bodyPr>
          <a:lstStyle/>
          <a:p>
            <a:pPr>
              <a:lnSpc>
                <a:spcPts val="400"/>
              </a:lnSpc>
            </a:pPr>
            <a:r>
              <a:rPr kumimoji="1" lang="ja-JP" altLang="en-US" sz="1600" b="1" dirty="0" err="1" smtClean="0">
                <a:solidFill>
                  <a:schemeClr val="tx1">
                    <a:lumMod val="50000"/>
                    <a:lumOff val="50000"/>
                  </a:schemeClr>
                </a:solidFill>
                <a:latin typeface="メイリオ" panose="020B0604030504040204" pitchFamily="50" charset="-128"/>
                <a:ea typeface="メイリオ" panose="020B0604030504040204" pitchFamily="50" charset="-128"/>
              </a:rPr>
              <a:t>ー</a:t>
            </a:r>
            <a:r>
              <a:rPr kumimoji="1" lang="ja-JP" altLang="en-US" sz="1600" b="1" dirty="0" smtClean="0">
                <a:solidFill>
                  <a:schemeClr val="tx1">
                    <a:lumMod val="50000"/>
                    <a:lumOff val="50000"/>
                  </a:schemeClr>
                </a:solidFill>
                <a:latin typeface="メイリオ" panose="020B0604030504040204" pitchFamily="50" charset="-128"/>
                <a:ea typeface="メイリオ" panose="020B0604030504040204" pitchFamily="50" charset="-128"/>
              </a:rPr>
              <a:t>ーー</a:t>
            </a:r>
            <a:endParaRPr kumimoji="1" lang="ja-JP" altLang="en-US" sz="16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48" name="テキスト ボックス 47"/>
          <p:cNvSpPr txBox="1"/>
          <p:nvPr/>
        </p:nvSpPr>
        <p:spPr>
          <a:xfrm>
            <a:off x="7518321" y="1460652"/>
            <a:ext cx="403009" cy="246221"/>
          </a:xfrm>
          <a:prstGeom prst="rect">
            <a:avLst/>
          </a:prstGeom>
          <a:noFill/>
        </p:spPr>
        <p:txBody>
          <a:bodyPr wrap="square" rtlCol="0">
            <a:spAutoFit/>
          </a:bodyPr>
          <a:lstStyle/>
          <a:p>
            <a:pPr>
              <a:lnSpc>
                <a:spcPts val="400"/>
              </a:lnSpc>
            </a:pPr>
            <a:r>
              <a:rPr kumimoji="1" lang="ja-JP" altLang="en-US" sz="1600" b="1" dirty="0" err="1" smtClean="0">
                <a:solidFill>
                  <a:schemeClr val="tx1">
                    <a:lumMod val="50000"/>
                    <a:lumOff val="50000"/>
                  </a:schemeClr>
                </a:solidFill>
                <a:latin typeface="メイリオ" panose="020B0604030504040204" pitchFamily="50" charset="-128"/>
                <a:ea typeface="メイリオ" panose="020B0604030504040204" pitchFamily="50" charset="-128"/>
              </a:rPr>
              <a:t>ー</a:t>
            </a:r>
            <a:r>
              <a:rPr kumimoji="1" lang="ja-JP" altLang="en-US" sz="1600" b="1" dirty="0" smtClean="0">
                <a:solidFill>
                  <a:schemeClr val="tx1">
                    <a:lumMod val="50000"/>
                    <a:lumOff val="50000"/>
                  </a:schemeClr>
                </a:solidFill>
                <a:latin typeface="メイリオ" panose="020B0604030504040204" pitchFamily="50" charset="-128"/>
                <a:ea typeface="メイリオ" panose="020B0604030504040204" pitchFamily="50" charset="-128"/>
              </a:rPr>
              <a:t>ーー</a:t>
            </a:r>
            <a:endParaRPr kumimoji="1" lang="ja-JP" altLang="en-US" sz="16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49" name="テキスト ボックス 48"/>
          <p:cNvSpPr txBox="1"/>
          <p:nvPr/>
        </p:nvSpPr>
        <p:spPr>
          <a:xfrm>
            <a:off x="9466219" y="1460652"/>
            <a:ext cx="403009" cy="246221"/>
          </a:xfrm>
          <a:prstGeom prst="rect">
            <a:avLst/>
          </a:prstGeom>
          <a:noFill/>
        </p:spPr>
        <p:txBody>
          <a:bodyPr wrap="square" rtlCol="0">
            <a:spAutoFit/>
          </a:bodyPr>
          <a:lstStyle/>
          <a:p>
            <a:pPr>
              <a:lnSpc>
                <a:spcPts val="400"/>
              </a:lnSpc>
            </a:pPr>
            <a:r>
              <a:rPr kumimoji="1" lang="ja-JP" altLang="en-US" sz="1600" b="1" dirty="0" err="1" smtClean="0">
                <a:solidFill>
                  <a:schemeClr val="tx1">
                    <a:lumMod val="50000"/>
                    <a:lumOff val="50000"/>
                  </a:schemeClr>
                </a:solidFill>
                <a:latin typeface="メイリオ" panose="020B0604030504040204" pitchFamily="50" charset="-128"/>
                <a:ea typeface="メイリオ" panose="020B0604030504040204" pitchFamily="50" charset="-128"/>
              </a:rPr>
              <a:t>ー</a:t>
            </a:r>
            <a:r>
              <a:rPr kumimoji="1" lang="ja-JP" altLang="en-US" sz="1600" b="1" dirty="0" smtClean="0">
                <a:solidFill>
                  <a:schemeClr val="tx1">
                    <a:lumMod val="50000"/>
                    <a:lumOff val="50000"/>
                  </a:schemeClr>
                </a:solidFill>
                <a:latin typeface="メイリオ" panose="020B0604030504040204" pitchFamily="50" charset="-128"/>
                <a:ea typeface="メイリオ" panose="020B0604030504040204" pitchFamily="50" charset="-128"/>
              </a:rPr>
              <a:t>ーー</a:t>
            </a:r>
            <a:endParaRPr kumimoji="1" lang="ja-JP" altLang="en-US" sz="16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46" name="テキスト ボックス 45"/>
          <p:cNvSpPr txBox="1"/>
          <p:nvPr/>
        </p:nvSpPr>
        <p:spPr>
          <a:xfrm>
            <a:off x="296631" y="924909"/>
            <a:ext cx="1713280" cy="276999"/>
          </a:xfrm>
          <a:prstGeom prst="rect">
            <a:avLst/>
          </a:prstGeom>
          <a:noFill/>
          <a:ln>
            <a:noFill/>
          </a:ln>
        </p:spPr>
        <p:txBody>
          <a:bodyPr wrap="square" rtlCol="0">
            <a:spAutoFit/>
          </a:bodyPr>
          <a:lstStyle/>
          <a:p>
            <a:pPr algn="ctr"/>
            <a:r>
              <a:rPr lang="en-US" altLang="ja-JP" sz="1200" b="1" dirty="0">
                <a:latin typeface="メイリオ" panose="020B0604030504040204" pitchFamily="50" charset="-128"/>
                <a:ea typeface="メイリオ" panose="020B0604030504040204" pitchFamily="50" charset="-128"/>
              </a:rPr>
              <a:t>【</a:t>
            </a:r>
            <a:r>
              <a:rPr kumimoji="1" lang="ja-JP" altLang="en-US" sz="1200" b="1" dirty="0" smtClean="0">
                <a:latin typeface="メイリオ" panose="020B0604030504040204" pitchFamily="50" charset="-128"/>
                <a:ea typeface="メイリオ" panose="020B0604030504040204" pitchFamily="50" charset="-128"/>
              </a:rPr>
              <a:t>業態ページ</a:t>
            </a:r>
            <a:r>
              <a:rPr kumimoji="1" lang="en-US" altLang="ja-JP" sz="1200" b="1" dirty="0" smtClean="0">
                <a:latin typeface="メイリオ" panose="020B0604030504040204" pitchFamily="50" charset="-128"/>
                <a:ea typeface="メイリオ" panose="020B0604030504040204" pitchFamily="50" charset="-128"/>
              </a:rPr>
              <a:t>】</a:t>
            </a:r>
            <a:endParaRPr kumimoji="1" lang="ja-JP" altLang="en-US" sz="1200" b="1" dirty="0">
              <a:latin typeface="メイリオ" panose="020B0604030504040204" pitchFamily="50" charset="-128"/>
              <a:ea typeface="メイリオ" panose="020B0604030504040204" pitchFamily="50" charset="-128"/>
            </a:endParaRPr>
          </a:p>
        </p:txBody>
      </p:sp>
      <p:sp>
        <p:nvSpPr>
          <p:cNvPr id="50" name="テキスト ボックス 49"/>
          <p:cNvSpPr txBox="1"/>
          <p:nvPr/>
        </p:nvSpPr>
        <p:spPr>
          <a:xfrm>
            <a:off x="4304841" y="924909"/>
            <a:ext cx="1713280" cy="276999"/>
          </a:xfrm>
          <a:prstGeom prst="rect">
            <a:avLst/>
          </a:prstGeom>
          <a:noFill/>
          <a:ln>
            <a:noFill/>
          </a:ln>
        </p:spPr>
        <p:txBody>
          <a:bodyPr wrap="square" rtlCol="0">
            <a:spAutoFit/>
          </a:bodyPr>
          <a:lstStyle/>
          <a:p>
            <a:pPr algn="ctr"/>
            <a:r>
              <a:rPr lang="en-US" altLang="ja-JP" sz="1200" b="1" dirty="0" smtClean="0">
                <a:latin typeface="メイリオ" panose="020B0604030504040204" pitchFamily="50" charset="-128"/>
                <a:ea typeface="メイリオ" panose="020B0604030504040204" pitchFamily="50" charset="-128"/>
              </a:rPr>
              <a:t>【</a:t>
            </a:r>
            <a:r>
              <a:rPr lang="ja-JP" altLang="en-US" sz="1200" b="1" dirty="0" smtClean="0">
                <a:latin typeface="メイリオ" panose="020B0604030504040204" pitchFamily="50" charset="-128"/>
                <a:ea typeface="メイリオ" panose="020B0604030504040204" pitchFamily="50" charset="-128"/>
              </a:rPr>
              <a:t>店舗</a:t>
            </a:r>
            <a:r>
              <a:rPr lang="en-US" altLang="ja-JP" sz="1200" b="1" dirty="0" smtClean="0">
                <a:latin typeface="メイリオ" panose="020B0604030504040204" pitchFamily="50" charset="-128"/>
                <a:ea typeface="メイリオ" panose="020B0604030504040204" pitchFamily="50" charset="-128"/>
              </a:rPr>
              <a:t>TOP</a:t>
            </a:r>
            <a:r>
              <a:rPr kumimoji="1" lang="ja-JP" altLang="en-US" sz="1200" b="1" dirty="0" smtClean="0">
                <a:latin typeface="メイリオ" panose="020B0604030504040204" pitchFamily="50" charset="-128"/>
                <a:ea typeface="メイリオ" panose="020B0604030504040204" pitchFamily="50" charset="-128"/>
              </a:rPr>
              <a:t>ページ</a:t>
            </a:r>
            <a:r>
              <a:rPr kumimoji="1" lang="en-US" altLang="ja-JP" sz="1200" b="1" dirty="0" smtClean="0">
                <a:latin typeface="メイリオ" panose="020B0604030504040204" pitchFamily="50" charset="-128"/>
                <a:ea typeface="メイリオ" panose="020B0604030504040204" pitchFamily="50" charset="-128"/>
              </a:rPr>
              <a:t>】</a:t>
            </a:r>
            <a:endParaRPr kumimoji="1" lang="ja-JP" altLang="en-US" sz="1200" b="1" dirty="0">
              <a:latin typeface="メイリオ" panose="020B0604030504040204" pitchFamily="50" charset="-128"/>
              <a:ea typeface="メイリオ" panose="020B0604030504040204" pitchFamily="50" charset="-128"/>
            </a:endParaRPr>
          </a:p>
        </p:txBody>
      </p:sp>
      <p:sp>
        <p:nvSpPr>
          <p:cNvPr id="51" name="テキスト ボックス 50"/>
          <p:cNvSpPr txBox="1"/>
          <p:nvPr/>
        </p:nvSpPr>
        <p:spPr>
          <a:xfrm>
            <a:off x="6172827" y="924909"/>
            <a:ext cx="1946420" cy="276999"/>
          </a:xfrm>
          <a:prstGeom prst="rect">
            <a:avLst/>
          </a:prstGeom>
          <a:noFill/>
          <a:ln>
            <a:noFill/>
          </a:ln>
        </p:spPr>
        <p:txBody>
          <a:bodyPr wrap="square" rtlCol="0">
            <a:spAutoFit/>
          </a:bodyPr>
          <a:lstStyle/>
          <a:p>
            <a:pPr algn="ctr"/>
            <a:r>
              <a:rPr lang="en-US" altLang="ja-JP" sz="1200" b="1" dirty="0" smtClean="0">
                <a:latin typeface="メイリオ" panose="020B0604030504040204" pitchFamily="50" charset="-128"/>
                <a:ea typeface="メイリオ" panose="020B0604030504040204" pitchFamily="50" charset="-128"/>
              </a:rPr>
              <a:t>【</a:t>
            </a:r>
            <a:r>
              <a:rPr lang="ja-JP" altLang="en-US" sz="1200" b="1" dirty="0" smtClean="0">
                <a:latin typeface="メイリオ" panose="020B0604030504040204" pitchFamily="50" charset="-128"/>
                <a:ea typeface="メイリオ" panose="020B0604030504040204" pitchFamily="50" charset="-128"/>
              </a:rPr>
              <a:t>店舗メニュー</a:t>
            </a:r>
            <a:r>
              <a:rPr kumimoji="1" lang="ja-JP" altLang="en-US" sz="1200" b="1" dirty="0" smtClean="0">
                <a:latin typeface="メイリオ" panose="020B0604030504040204" pitchFamily="50" charset="-128"/>
                <a:ea typeface="メイリオ" panose="020B0604030504040204" pitchFamily="50" charset="-128"/>
              </a:rPr>
              <a:t>ページ</a:t>
            </a:r>
            <a:r>
              <a:rPr kumimoji="1" lang="en-US" altLang="ja-JP" sz="1200" b="1" dirty="0" smtClean="0">
                <a:latin typeface="メイリオ" panose="020B0604030504040204" pitchFamily="50" charset="-128"/>
                <a:ea typeface="メイリオ" panose="020B0604030504040204" pitchFamily="50" charset="-128"/>
              </a:rPr>
              <a:t>】</a:t>
            </a:r>
            <a:endParaRPr kumimoji="1" lang="ja-JP" altLang="en-US" sz="1200" b="1" dirty="0">
              <a:latin typeface="メイリオ" panose="020B0604030504040204" pitchFamily="50" charset="-128"/>
              <a:ea typeface="メイリオ" panose="020B0604030504040204" pitchFamily="50" charset="-128"/>
            </a:endParaRPr>
          </a:p>
        </p:txBody>
      </p:sp>
      <p:sp>
        <p:nvSpPr>
          <p:cNvPr id="52" name="テキスト ボックス 51"/>
          <p:cNvSpPr txBox="1"/>
          <p:nvPr/>
        </p:nvSpPr>
        <p:spPr>
          <a:xfrm>
            <a:off x="8145125" y="924909"/>
            <a:ext cx="1946420" cy="276999"/>
          </a:xfrm>
          <a:prstGeom prst="rect">
            <a:avLst/>
          </a:prstGeom>
          <a:noFill/>
          <a:ln>
            <a:noFill/>
          </a:ln>
        </p:spPr>
        <p:txBody>
          <a:bodyPr wrap="square" rtlCol="0">
            <a:spAutoFit/>
          </a:bodyPr>
          <a:lstStyle/>
          <a:p>
            <a:pPr algn="ctr"/>
            <a:r>
              <a:rPr lang="en-US" altLang="ja-JP" sz="1200" b="1" dirty="0" smtClean="0">
                <a:latin typeface="メイリオ" panose="020B0604030504040204" pitchFamily="50" charset="-128"/>
                <a:ea typeface="メイリオ" panose="020B0604030504040204" pitchFamily="50" charset="-128"/>
              </a:rPr>
              <a:t>【</a:t>
            </a:r>
            <a:r>
              <a:rPr lang="ja-JP" altLang="en-US" sz="1200" b="1" dirty="0" smtClean="0">
                <a:latin typeface="メイリオ" panose="020B0604030504040204" pitchFamily="50" charset="-128"/>
                <a:ea typeface="メイリオ" panose="020B0604030504040204" pitchFamily="50" charset="-128"/>
              </a:rPr>
              <a:t>店舗フォト</a:t>
            </a:r>
            <a:r>
              <a:rPr kumimoji="1" lang="ja-JP" altLang="en-US" sz="1200" b="1" dirty="0" smtClean="0">
                <a:latin typeface="メイリオ" panose="020B0604030504040204" pitchFamily="50" charset="-128"/>
                <a:ea typeface="メイリオ" panose="020B0604030504040204" pitchFamily="50" charset="-128"/>
              </a:rPr>
              <a:t>ページ</a:t>
            </a:r>
            <a:r>
              <a:rPr kumimoji="1" lang="en-US" altLang="ja-JP" sz="1200" b="1" dirty="0" smtClean="0">
                <a:latin typeface="メイリオ" panose="020B0604030504040204" pitchFamily="50" charset="-128"/>
                <a:ea typeface="メイリオ" panose="020B0604030504040204" pitchFamily="50" charset="-128"/>
              </a:rPr>
              <a:t>】</a:t>
            </a:r>
            <a:endParaRPr kumimoji="1" lang="ja-JP" altLang="en-US" sz="1200" b="1" dirty="0">
              <a:latin typeface="メイリオ" panose="020B0604030504040204" pitchFamily="50" charset="-128"/>
              <a:ea typeface="メイリオ" panose="020B0604030504040204" pitchFamily="50" charset="-128"/>
            </a:endParaRPr>
          </a:p>
        </p:txBody>
      </p:sp>
      <p:sp>
        <p:nvSpPr>
          <p:cNvPr id="53" name="正方形/長方形 52"/>
          <p:cNvSpPr/>
          <p:nvPr/>
        </p:nvSpPr>
        <p:spPr>
          <a:xfrm>
            <a:off x="2128131" y="1319041"/>
            <a:ext cx="1713280" cy="5400396"/>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4" name="正方形/長方形 53"/>
          <p:cNvSpPr/>
          <p:nvPr/>
        </p:nvSpPr>
        <p:spPr>
          <a:xfrm>
            <a:off x="2211951" y="1394765"/>
            <a:ext cx="1013460" cy="2936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latin typeface="メイリオ" panose="020B0604030504040204" pitchFamily="50" charset="-128"/>
                <a:ea typeface="メイリオ" panose="020B0604030504040204" pitchFamily="50" charset="-128"/>
              </a:rPr>
              <a:t>ブランドロゴ</a:t>
            </a:r>
            <a:endParaRPr kumimoji="1" lang="ja-JP" altLang="en-US" sz="1050" dirty="0">
              <a:latin typeface="メイリオ" panose="020B0604030504040204" pitchFamily="50" charset="-128"/>
              <a:ea typeface="メイリオ" panose="020B0604030504040204" pitchFamily="50" charset="-128"/>
            </a:endParaRPr>
          </a:p>
        </p:txBody>
      </p:sp>
      <p:sp>
        <p:nvSpPr>
          <p:cNvPr id="55" name="正方形/長方形 54"/>
          <p:cNvSpPr/>
          <p:nvPr/>
        </p:nvSpPr>
        <p:spPr>
          <a:xfrm>
            <a:off x="2211951" y="1780883"/>
            <a:ext cx="1544143" cy="7317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latin typeface="メイリオ" panose="020B0604030504040204" pitchFamily="50" charset="-128"/>
                <a:ea typeface="メイリオ" panose="020B0604030504040204" pitchFamily="50" charset="-128"/>
              </a:rPr>
              <a:t>メインビジュアル</a:t>
            </a:r>
            <a:endParaRPr kumimoji="1" lang="ja-JP" altLang="en-US" sz="1100" dirty="0">
              <a:latin typeface="メイリオ" panose="020B0604030504040204" pitchFamily="50" charset="-128"/>
              <a:ea typeface="メイリオ" panose="020B0604030504040204" pitchFamily="50" charset="-128"/>
            </a:endParaRPr>
          </a:p>
        </p:txBody>
      </p:sp>
      <p:sp>
        <p:nvSpPr>
          <p:cNvPr id="56" name="テキスト ボックス 55"/>
          <p:cNvSpPr txBox="1"/>
          <p:nvPr/>
        </p:nvSpPr>
        <p:spPr>
          <a:xfrm>
            <a:off x="2547067" y="2589526"/>
            <a:ext cx="891335" cy="261610"/>
          </a:xfrm>
          <a:prstGeom prst="rect">
            <a:avLst/>
          </a:prstGeom>
          <a:noFill/>
        </p:spPr>
        <p:txBody>
          <a:bodyPr wrap="square" rtlCol="0">
            <a:spAutoFit/>
          </a:bodyPr>
          <a:lstStyle/>
          <a:p>
            <a:pPr algn="ctr"/>
            <a:r>
              <a:rPr kumimoji="1" lang="ja-JP" altLang="en-US" sz="1100" dirty="0" smtClean="0">
                <a:latin typeface="メイリオ" panose="020B0604030504040204" pitchFamily="50" charset="-128"/>
                <a:ea typeface="メイリオ" panose="020B0604030504040204" pitchFamily="50" charset="-128"/>
              </a:rPr>
              <a:t>大見出し</a:t>
            </a:r>
            <a:endParaRPr kumimoji="1" lang="ja-JP" altLang="en-US" sz="1100" dirty="0">
              <a:latin typeface="メイリオ" panose="020B0604030504040204" pitchFamily="50" charset="-128"/>
              <a:ea typeface="メイリオ" panose="020B0604030504040204" pitchFamily="50" charset="-128"/>
            </a:endParaRPr>
          </a:p>
        </p:txBody>
      </p:sp>
      <p:sp>
        <p:nvSpPr>
          <p:cNvPr id="60" name="正方形/長方形 59"/>
          <p:cNvSpPr/>
          <p:nvPr/>
        </p:nvSpPr>
        <p:spPr>
          <a:xfrm>
            <a:off x="2211951" y="4307015"/>
            <a:ext cx="1544143" cy="11543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latin typeface="メイリオ" panose="020B0604030504040204" pitchFamily="50" charset="-128"/>
                <a:ea typeface="メイリオ" panose="020B0604030504040204" pitchFamily="50" charset="-128"/>
              </a:rPr>
              <a:t>テキスト</a:t>
            </a:r>
            <a:endParaRPr kumimoji="1" lang="ja-JP" altLang="en-US" sz="1100" dirty="0">
              <a:latin typeface="メイリオ" panose="020B0604030504040204" pitchFamily="50" charset="-128"/>
              <a:ea typeface="メイリオ" panose="020B0604030504040204" pitchFamily="50" charset="-128"/>
            </a:endParaRPr>
          </a:p>
        </p:txBody>
      </p:sp>
      <p:sp>
        <p:nvSpPr>
          <p:cNvPr id="61" name="テキスト ボックス 60"/>
          <p:cNvSpPr txBox="1"/>
          <p:nvPr/>
        </p:nvSpPr>
        <p:spPr>
          <a:xfrm>
            <a:off x="3353085" y="1460652"/>
            <a:ext cx="403009" cy="246221"/>
          </a:xfrm>
          <a:prstGeom prst="rect">
            <a:avLst/>
          </a:prstGeom>
          <a:noFill/>
        </p:spPr>
        <p:txBody>
          <a:bodyPr wrap="square" rtlCol="0">
            <a:spAutoFit/>
          </a:bodyPr>
          <a:lstStyle/>
          <a:p>
            <a:pPr>
              <a:lnSpc>
                <a:spcPts val="400"/>
              </a:lnSpc>
            </a:pPr>
            <a:r>
              <a:rPr kumimoji="1" lang="ja-JP" altLang="en-US" sz="1600" b="1" dirty="0" err="1" smtClean="0">
                <a:solidFill>
                  <a:schemeClr val="tx1">
                    <a:lumMod val="50000"/>
                    <a:lumOff val="50000"/>
                  </a:schemeClr>
                </a:solidFill>
                <a:latin typeface="メイリオ" panose="020B0604030504040204" pitchFamily="50" charset="-128"/>
                <a:ea typeface="メイリオ" panose="020B0604030504040204" pitchFamily="50" charset="-128"/>
              </a:rPr>
              <a:t>ー</a:t>
            </a:r>
            <a:r>
              <a:rPr kumimoji="1" lang="ja-JP" altLang="en-US" sz="1600" b="1" dirty="0" smtClean="0">
                <a:solidFill>
                  <a:schemeClr val="tx1">
                    <a:lumMod val="50000"/>
                    <a:lumOff val="50000"/>
                  </a:schemeClr>
                </a:solidFill>
                <a:latin typeface="メイリオ" panose="020B0604030504040204" pitchFamily="50" charset="-128"/>
                <a:ea typeface="メイリオ" panose="020B0604030504040204" pitchFamily="50" charset="-128"/>
              </a:rPr>
              <a:t>ーー</a:t>
            </a:r>
            <a:endParaRPr kumimoji="1" lang="ja-JP" altLang="en-US" sz="16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62" name="テキスト ボックス 61"/>
          <p:cNvSpPr txBox="1"/>
          <p:nvPr/>
        </p:nvSpPr>
        <p:spPr>
          <a:xfrm>
            <a:off x="2547067" y="2840285"/>
            <a:ext cx="891335" cy="261610"/>
          </a:xfrm>
          <a:prstGeom prst="rect">
            <a:avLst/>
          </a:prstGeom>
          <a:noFill/>
        </p:spPr>
        <p:txBody>
          <a:bodyPr wrap="square" rtlCol="0">
            <a:spAutoFit/>
          </a:bodyPr>
          <a:lstStyle/>
          <a:p>
            <a:pPr algn="ctr"/>
            <a:r>
              <a:rPr lang="ja-JP" altLang="en-US" sz="1100" dirty="0">
                <a:latin typeface="メイリオ" panose="020B0604030504040204" pitchFamily="50" charset="-128"/>
                <a:ea typeface="メイリオ" panose="020B0604030504040204" pitchFamily="50" charset="-128"/>
              </a:rPr>
              <a:t>中</a:t>
            </a:r>
            <a:r>
              <a:rPr kumimoji="1" lang="ja-JP" altLang="en-US" sz="1100" dirty="0" smtClean="0">
                <a:latin typeface="メイリオ" panose="020B0604030504040204" pitchFamily="50" charset="-128"/>
                <a:ea typeface="メイリオ" panose="020B0604030504040204" pitchFamily="50" charset="-128"/>
              </a:rPr>
              <a:t>見出し</a:t>
            </a:r>
            <a:endParaRPr kumimoji="1" lang="ja-JP" altLang="en-US" sz="1100" dirty="0">
              <a:latin typeface="メイリオ" panose="020B0604030504040204" pitchFamily="50" charset="-128"/>
              <a:ea typeface="メイリオ" panose="020B0604030504040204" pitchFamily="50" charset="-128"/>
            </a:endParaRPr>
          </a:p>
        </p:txBody>
      </p:sp>
      <p:sp>
        <p:nvSpPr>
          <p:cNvPr id="63" name="テキスト ボックス 62"/>
          <p:cNvSpPr txBox="1"/>
          <p:nvPr/>
        </p:nvSpPr>
        <p:spPr>
          <a:xfrm>
            <a:off x="2547067" y="3074259"/>
            <a:ext cx="891335" cy="261610"/>
          </a:xfrm>
          <a:prstGeom prst="rect">
            <a:avLst/>
          </a:prstGeom>
          <a:noFill/>
        </p:spPr>
        <p:txBody>
          <a:bodyPr wrap="square" rtlCol="0">
            <a:spAutoFit/>
          </a:bodyPr>
          <a:lstStyle/>
          <a:p>
            <a:pPr algn="ctr"/>
            <a:r>
              <a:rPr lang="ja-JP" altLang="en-US" sz="1100" dirty="0" smtClean="0">
                <a:latin typeface="メイリオ" panose="020B0604030504040204" pitchFamily="50" charset="-128"/>
                <a:ea typeface="メイリオ" panose="020B0604030504040204" pitchFamily="50" charset="-128"/>
              </a:rPr>
              <a:t>小</a:t>
            </a:r>
            <a:r>
              <a:rPr kumimoji="1" lang="ja-JP" altLang="en-US" sz="1100" dirty="0" smtClean="0">
                <a:latin typeface="メイリオ" panose="020B0604030504040204" pitchFamily="50" charset="-128"/>
                <a:ea typeface="メイリオ" panose="020B0604030504040204" pitchFamily="50" charset="-128"/>
              </a:rPr>
              <a:t>見出し</a:t>
            </a:r>
            <a:endParaRPr kumimoji="1" lang="ja-JP" altLang="en-US" sz="1100" dirty="0">
              <a:latin typeface="メイリオ" panose="020B0604030504040204" pitchFamily="50" charset="-128"/>
              <a:ea typeface="メイリオ" panose="020B0604030504040204" pitchFamily="50" charset="-128"/>
            </a:endParaRPr>
          </a:p>
        </p:txBody>
      </p:sp>
      <p:sp>
        <p:nvSpPr>
          <p:cNvPr id="64" name="正方形/長方形 63"/>
          <p:cNvSpPr/>
          <p:nvPr/>
        </p:nvSpPr>
        <p:spPr>
          <a:xfrm>
            <a:off x="2211951" y="3362917"/>
            <a:ext cx="1544143" cy="8404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latin typeface="メイリオ" panose="020B0604030504040204" pitchFamily="50" charset="-128"/>
                <a:ea typeface="メイリオ" panose="020B0604030504040204" pitchFamily="50" charset="-128"/>
              </a:rPr>
              <a:t>イメージ</a:t>
            </a:r>
            <a:endParaRPr kumimoji="1" lang="ja-JP" altLang="en-US" sz="1100" dirty="0">
              <a:latin typeface="メイリオ" panose="020B0604030504040204" pitchFamily="50" charset="-128"/>
              <a:ea typeface="メイリオ" panose="020B0604030504040204" pitchFamily="50" charset="-128"/>
            </a:endParaRPr>
          </a:p>
        </p:txBody>
      </p:sp>
      <p:sp>
        <p:nvSpPr>
          <p:cNvPr id="66" name="正方形/長方形 65"/>
          <p:cNvSpPr/>
          <p:nvPr/>
        </p:nvSpPr>
        <p:spPr>
          <a:xfrm>
            <a:off x="10216363" y="1319041"/>
            <a:ext cx="1713280" cy="5400396"/>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7" name="正方形/長方形 66"/>
          <p:cNvSpPr/>
          <p:nvPr/>
        </p:nvSpPr>
        <p:spPr>
          <a:xfrm>
            <a:off x="10300183" y="1394765"/>
            <a:ext cx="1013460" cy="2936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latin typeface="メイリオ" panose="020B0604030504040204" pitchFamily="50" charset="-128"/>
                <a:ea typeface="メイリオ" panose="020B0604030504040204" pitchFamily="50" charset="-128"/>
              </a:rPr>
              <a:t>ブランドロゴ</a:t>
            </a:r>
            <a:endParaRPr kumimoji="1" lang="ja-JP" altLang="en-US" sz="1050" dirty="0">
              <a:latin typeface="メイリオ" panose="020B0604030504040204" pitchFamily="50" charset="-128"/>
              <a:ea typeface="メイリオ" panose="020B0604030504040204" pitchFamily="50" charset="-128"/>
            </a:endParaRPr>
          </a:p>
        </p:txBody>
      </p:sp>
      <p:sp>
        <p:nvSpPr>
          <p:cNvPr id="68" name="正方形/長方形 67"/>
          <p:cNvSpPr/>
          <p:nvPr/>
        </p:nvSpPr>
        <p:spPr>
          <a:xfrm>
            <a:off x="10300183" y="1780883"/>
            <a:ext cx="1544143" cy="7317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latin typeface="メイリオ" panose="020B0604030504040204" pitchFamily="50" charset="-128"/>
                <a:ea typeface="メイリオ" panose="020B0604030504040204" pitchFamily="50" charset="-128"/>
              </a:rPr>
              <a:t>メインビジュアル</a:t>
            </a:r>
            <a:endParaRPr kumimoji="1" lang="ja-JP" altLang="en-US" sz="1100" dirty="0">
              <a:latin typeface="メイリオ" panose="020B0604030504040204" pitchFamily="50" charset="-128"/>
              <a:ea typeface="メイリオ" panose="020B0604030504040204" pitchFamily="50" charset="-128"/>
            </a:endParaRPr>
          </a:p>
        </p:txBody>
      </p:sp>
      <p:sp>
        <p:nvSpPr>
          <p:cNvPr id="69" name="テキスト ボックス 68"/>
          <p:cNvSpPr txBox="1"/>
          <p:nvPr/>
        </p:nvSpPr>
        <p:spPr>
          <a:xfrm>
            <a:off x="10635299" y="2589526"/>
            <a:ext cx="891335" cy="261610"/>
          </a:xfrm>
          <a:prstGeom prst="rect">
            <a:avLst/>
          </a:prstGeom>
          <a:noFill/>
        </p:spPr>
        <p:txBody>
          <a:bodyPr wrap="square" rtlCol="0">
            <a:spAutoFit/>
          </a:bodyPr>
          <a:lstStyle/>
          <a:p>
            <a:pPr algn="ctr"/>
            <a:r>
              <a:rPr kumimoji="1" lang="ja-JP" altLang="en-US" sz="1100" dirty="0" smtClean="0">
                <a:latin typeface="メイリオ" panose="020B0604030504040204" pitchFamily="50" charset="-128"/>
                <a:ea typeface="メイリオ" panose="020B0604030504040204" pitchFamily="50" charset="-128"/>
              </a:rPr>
              <a:t>大見出し</a:t>
            </a:r>
            <a:endParaRPr kumimoji="1" lang="ja-JP" altLang="en-US" sz="1100" dirty="0">
              <a:latin typeface="メイリオ" panose="020B0604030504040204" pitchFamily="50" charset="-128"/>
              <a:ea typeface="メイリオ" panose="020B0604030504040204" pitchFamily="50" charset="-128"/>
            </a:endParaRPr>
          </a:p>
        </p:txBody>
      </p:sp>
      <p:sp>
        <p:nvSpPr>
          <p:cNvPr id="70" name="正方形/長方形 69"/>
          <p:cNvSpPr/>
          <p:nvPr/>
        </p:nvSpPr>
        <p:spPr>
          <a:xfrm>
            <a:off x="10300183" y="4307015"/>
            <a:ext cx="1544143" cy="11543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latin typeface="メイリオ" panose="020B0604030504040204" pitchFamily="50" charset="-128"/>
                <a:ea typeface="メイリオ" panose="020B0604030504040204" pitchFamily="50" charset="-128"/>
              </a:rPr>
              <a:t>テキスト</a:t>
            </a:r>
            <a:endParaRPr kumimoji="1" lang="ja-JP" altLang="en-US" sz="1100" dirty="0">
              <a:latin typeface="メイリオ" panose="020B0604030504040204" pitchFamily="50" charset="-128"/>
              <a:ea typeface="メイリオ" panose="020B0604030504040204" pitchFamily="50" charset="-128"/>
            </a:endParaRPr>
          </a:p>
        </p:txBody>
      </p:sp>
      <p:sp>
        <p:nvSpPr>
          <p:cNvPr id="71" name="テキスト ボックス 70"/>
          <p:cNvSpPr txBox="1"/>
          <p:nvPr/>
        </p:nvSpPr>
        <p:spPr>
          <a:xfrm>
            <a:off x="11441317" y="1460652"/>
            <a:ext cx="403009" cy="246221"/>
          </a:xfrm>
          <a:prstGeom prst="rect">
            <a:avLst/>
          </a:prstGeom>
          <a:noFill/>
        </p:spPr>
        <p:txBody>
          <a:bodyPr wrap="square" rtlCol="0">
            <a:spAutoFit/>
          </a:bodyPr>
          <a:lstStyle/>
          <a:p>
            <a:pPr>
              <a:lnSpc>
                <a:spcPts val="400"/>
              </a:lnSpc>
            </a:pPr>
            <a:r>
              <a:rPr kumimoji="1" lang="ja-JP" altLang="en-US" sz="1600" b="1" dirty="0" err="1" smtClean="0">
                <a:solidFill>
                  <a:schemeClr val="tx1">
                    <a:lumMod val="50000"/>
                    <a:lumOff val="50000"/>
                  </a:schemeClr>
                </a:solidFill>
                <a:latin typeface="メイリオ" panose="020B0604030504040204" pitchFamily="50" charset="-128"/>
                <a:ea typeface="メイリオ" panose="020B0604030504040204" pitchFamily="50" charset="-128"/>
              </a:rPr>
              <a:t>ー</a:t>
            </a:r>
            <a:r>
              <a:rPr kumimoji="1" lang="ja-JP" altLang="en-US" sz="1600" b="1" dirty="0" smtClean="0">
                <a:solidFill>
                  <a:schemeClr val="tx1">
                    <a:lumMod val="50000"/>
                    <a:lumOff val="50000"/>
                  </a:schemeClr>
                </a:solidFill>
                <a:latin typeface="メイリオ" panose="020B0604030504040204" pitchFamily="50" charset="-128"/>
                <a:ea typeface="メイリオ" panose="020B0604030504040204" pitchFamily="50" charset="-128"/>
              </a:rPr>
              <a:t>ーー</a:t>
            </a:r>
            <a:endParaRPr kumimoji="1" lang="ja-JP" altLang="en-US" sz="16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72" name="テキスト ボックス 71"/>
          <p:cNvSpPr txBox="1"/>
          <p:nvPr/>
        </p:nvSpPr>
        <p:spPr>
          <a:xfrm>
            <a:off x="10635299" y="2840285"/>
            <a:ext cx="891335" cy="261610"/>
          </a:xfrm>
          <a:prstGeom prst="rect">
            <a:avLst/>
          </a:prstGeom>
          <a:noFill/>
        </p:spPr>
        <p:txBody>
          <a:bodyPr wrap="square" rtlCol="0">
            <a:spAutoFit/>
          </a:bodyPr>
          <a:lstStyle/>
          <a:p>
            <a:pPr algn="ctr"/>
            <a:r>
              <a:rPr lang="ja-JP" altLang="en-US" sz="1100" dirty="0">
                <a:latin typeface="メイリオ" panose="020B0604030504040204" pitchFamily="50" charset="-128"/>
                <a:ea typeface="メイリオ" panose="020B0604030504040204" pitchFamily="50" charset="-128"/>
              </a:rPr>
              <a:t>中</a:t>
            </a:r>
            <a:r>
              <a:rPr kumimoji="1" lang="ja-JP" altLang="en-US" sz="1100" dirty="0" smtClean="0">
                <a:latin typeface="メイリオ" panose="020B0604030504040204" pitchFamily="50" charset="-128"/>
                <a:ea typeface="メイリオ" panose="020B0604030504040204" pitchFamily="50" charset="-128"/>
              </a:rPr>
              <a:t>見出し</a:t>
            </a:r>
            <a:endParaRPr kumimoji="1" lang="ja-JP" altLang="en-US" sz="1100" dirty="0">
              <a:latin typeface="メイリオ" panose="020B0604030504040204" pitchFamily="50" charset="-128"/>
              <a:ea typeface="メイリオ" panose="020B0604030504040204" pitchFamily="50" charset="-128"/>
            </a:endParaRPr>
          </a:p>
        </p:txBody>
      </p:sp>
      <p:sp>
        <p:nvSpPr>
          <p:cNvPr id="73" name="テキスト ボックス 72"/>
          <p:cNvSpPr txBox="1"/>
          <p:nvPr/>
        </p:nvSpPr>
        <p:spPr>
          <a:xfrm>
            <a:off x="10635299" y="3074259"/>
            <a:ext cx="891335" cy="261610"/>
          </a:xfrm>
          <a:prstGeom prst="rect">
            <a:avLst/>
          </a:prstGeom>
          <a:noFill/>
        </p:spPr>
        <p:txBody>
          <a:bodyPr wrap="square" rtlCol="0">
            <a:spAutoFit/>
          </a:bodyPr>
          <a:lstStyle/>
          <a:p>
            <a:pPr algn="ctr"/>
            <a:r>
              <a:rPr lang="ja-JP" altLang="en-US" sz="1100" dirty="0" smtClean="0">
                <a:latin typeface="メイリオ" panose="020B0604030504040204" pitchFamily="50" charset="-128"/>
                <a:ea typeface="メイリオ" panose="020B0604030504040204" pitchFamily="50" charset="-128"/>
              </a:rPr>
              <a:t>小</a:t>
            </a:r>
            <a:r>
              <a:rPr kumimoji="1" lang="ja-JP" altLang="en-US" sz="1100" dirty="0" smtClean="0">
                <a:latin typeface="メイリオ" panose="020B0604030504040204" pitchFamily="50" charset="-128"/>
                <a:ea typeface="メイリオ" panose="020B0604030504040204" pitchFamily="50" charset="-128"/>
              </a:rPr>
              <a:t>見出し</a:t>
            </a:r>
            <a:endParaRPr kumimoji="1" lang="ja-JP" altLang="en-US" sz="1100" dirty="0">
              <a:latin typeface="メイリオ" panose="020B0604030504040204" pitchFamily="50" charset="-128"/>
              <a:ea typeface="メイリオ" panose="020B0604030504040204" pitchFamily="50" charset="-128"/>
            </a:endParaRPr>
          </a:p>
        </p:txBody>
      </p:sp>
      <p:sp>
        <p:nvSpPr>
          <p:cNvPr id="74" name="正方形/長方形 73"/>
          <p:cNvSpPr/>
          <p:nvPr/>
        </p:nvSpPr>
        <p:spPr>
          <a:xfrm>
            <a:off x="10300183" y="3362917"/>
            <a:ext cx="1544143" cy="8404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latin typeface="メイリオ" panose="020B0604030504040204" pitchFamily="50" charset="-128"/>
                <a:ea typeface="メイリオ" panose="020B0604030504040204" pitchFamily="50" charset="-128"/>
              </a:rPr>
              <a:t>イメージ</a:t>
            </a:r>
            <a:endParaRPr kumimoji="1" lang="ja-JP" altLang="en-US" sz="1100" dirty="0">
              <a:latin typeface="メイリオ" panose="020B0604030504040204" pitchFamily="50" charset="-128"/>
              <a:ea typeface="メイリオ" panose="020B0604030504040204" pitchFamily="50" charset="-128"/>
            </a:endParaRPr>
          </a:p>
        </p:txBody>
      </p:sp>
      <p:sp>
        <p:nvSpPr>
          <p:cNvPr id="76" name="テキスト ボックス 75"/>
          <p:cNvSpPr txBox="1"/>
          <p:nvPr/>
        </p:nvSpPr>
        <p:spPr>
          <a:xfrm>
            <a:off x="10390082" y="937477"/>
            <a:ext cx="1454244" cy="430887"/>
          </a:xfrm>
          <a:prstGeom prst="rect">
            <a:avLst/>
          </a:prstGeom>
          <a:noFill/>
        </p:spPr>
        <p:txBody>
          <a:bodyPr wrap="none" rtlCol="0">
            <a:spAutoFit/>
          </a:bodyPr>
          <a:lstStyle/>
          <a:p>
            <a:pPr algn="ctr"/>
            <a:r>
              <a:rPr kumimoji="1" lang="en-US" altLang="ja-JP" sz="1100" b="1" dirty="0" smtClean="0">
                <a:latin typeface="メイリオ" panose="020B0604030504040204" pitchFamily="50" charset="-128"/>
                <a:ea typeface="メイリオ" panose="020B0604030504040204" pitchFamily="50" charset="-128"/>
              </a:rPr>
              <a:t>【</a:t>
            </a:r>
            <a:r>
              <a:rPr kumimoji="1" lang="ja-JP" altLang="en-US" sz="1100" b="1" dirty="0" smtClean="0">
                <a:latin typeface="メイリオ" panose="020B0604030504040204" pitchFamily="50" charset="-128"/>
                <a:ea typeface="メイリオ" panose="020B0604030504040204" pitchFamily="50" charset="-128"/>
              </a:rPr>
              <a:t>カスタム</a:t>
            </a:r>
            <a:r>
              <a:rPr lang="ja-JP" altLang="en-US" sz="1100" b="1" dirty="0" smtClean="0">
                <a:latin typeface="メイリオ" panose="020B0604030504040204" pitchFamily="50" charset="-128"/>
                <a:ea typeface="メイリオ" panose="020B0604030504040204" pitchFamily="50" charset="-128"/>
              </a:rPr>
              <a:t>ページ</a:t>
            </a:r>
            <a:r>
              <a:rPr lang="en-US" altLang="ja-JP" sz="1100" b="1" dirty="0" smtClean="0">
                <a:latin typeface="メイリオ" panose="020B0604030504040204" pitchFamily="50" charset="-128"/>
                <a:ea typeface="メイリオ" panose="020B0604030504040204" pitchFamily="50" charset="-128"/>
              </a:rPr>
              <a:t>】</a:t>
            </a:r>
          </a:p>
          <a:p>
            <a:pPr algn="ctr"/>
            <a:r>
              <a:rPr kumimoji="1" lang="en-US" altLang="ja-JP" sz="1100" dirty="0" smtClean="0">
                <a:solidFill>
                  <a:schemeClr val="bg1">
                    <a:lumMod val="50000"/>
                  </a:schemeClr>
                </a:solidFill>
                <a:latin typeface="メイリオ" panose="020B0604030504040204" pitchFamily="50" charset="-128"/>
                <a:ea typeface="メイリオ" panose="020B0604030504040204" pitchFamily="50" charset="-128"/>
              </a:rPr>
              <a:t>※</a:t>
            </a:r>
            <a:r>
              <a:rPr kumimoji="1" lang="ja-JP" altLang="en-US" sz="1100" dirty="0" smtClean="0">
                <a:solidFill>
                  <a:schemeClr val="bg1">
                    <a:lumMod val="50000"/>
                  </a:schemeClr>
                </a:solidFill>
                <a:latin typeface="メイリオ" panose="020B0604030504040204" pitchFamily="50" charset="-128"/>
                <a:ea typeface="メイリオ" panose="020B0604030504040204" pitchFamily="50" charset="-128"/>
              </a:rPr>
              <a:t>自由記述用途</a:t>
            </a:r>
            <a:endParaRPr kumimoji="1" lang="ja-JP" altLang="en-US" sz="1100" dirty="0">
              <a:solidFill>
                <a:schemeClr val="bg1">
                  <a:lumMod val="5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20163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57591" y="70747"/>
            <a:ext cx="6853105"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en-US" altLang="ja-JP" sz="1600" b="1" dirty="0" smtClean="0">
                <a:latin typeface="メイリオ" panose="020B0604030504040204" pitchFamily="50" charset="-128"/>
                <a:ea typeface="メイリオ" panose="020B0604030504040204" pitchFamily="50" charset="-128"/>
              </a:rPr>
              <a:t>【</a:t>
            </a:r>
            <a:r>
              <a:rPr kumimoji="1" lang="ja-JP" altLang="en-US" sz="1600" b="1" dirty="0" smtClean="0">
                <a:latin typeface="メイリオ" panose="020B0604030504040204" pitchFamily="50" charset="-128"/>
                <a:ea typeface="メイリオ" panose="020B0604030504040204" pitchFamily="50" charset="-128"/>
              </a:rPr>
              <a:t>マーケ</a:t>
            </a:r>
            <a:r>
              <a:rPr kumimoji="1" lang="en-US" altLang="ja-JP" sz="1600" b="1" dirty="0" smtClean="0">
                <a:latin typeface="メイリオ" panose="020B0604030504040204" pitchFamily="50" charset="-128"/>
                <a:ea typeface="メイリオ" panose="020B0604030504040204" pitchFamily="50" charset="-128"/>
              </a:rPr>
              <a:t>】</a:t>
            </a:r>
            <a:r>
              <a:rPr kumimoji="1" lang="ja-JP" altLang="en-US" sz="1600" b="1" dirty="0" smtClean="0">
                <a:latin typeface="メイリオ" panose="020B0604030504040204" pitchFamily="50" charset="-128"/>
                <a:ea typeface="メイリオ" panose="020B0604030504040204" pitchFamily="50" charset="-128"/>
              </a:rPr>
              <a:t>各プロパティの要件定義の概要</a:t>
            </a:r>
            <a:r>
              <a:rPr kumimoji="1" lang="en-US" altLang="ja-JP" sz="1600" b="1" dirty="0" smtClean="0">
                <a:latin typeface="メイリオ" panose="020B0604030504040204" pitchFamily="50" charset="-128"/>
                <a:ea typeface="メイリオ" panose="020B0604030504040204" pitchFamily="50" charset="-128"/>
              </a:rPr>
              <a:t>_</a:t>
            </a:r>
            <a:r>
              <a:rPr kumimoji="1" lang="ja-JP" altLang="en-US" sz="1600" b="1" dirty="0" smtClean="0">
                <a:latin typeface="メイリオ" panose="020B0604030504040204" pitchFamily="50" charset="-128"/>
                <a:ea typeface="メイリオ" panose="020B0604030504040204" pitchFamily="50" charset="-128"/>
              </a:rPr>
              <a:t>基本要素一覧</a:t>
            </a:r>
            <a:endParaRPr kumimoji="1" lang="ja-JP" altLang="en-US" sz="1600" b="1" dirty="0">
              <a:latin typeface="メイリオ" panose="020B0604030504040204" pitchFamily="50" charset="-128"/>
              <a:ea typeface="メイリオ" panose="020B0604030504040204" pitchFamily="50" charset="-128"/>
            </a:endParaRPr>
          </a:p>
        </p:txBody>
      </p:sp>
      <p:cxnSp>
        <p:nvCxnSpPr>
          <p:cNvPr id="4" name="直線コネクタ 3"/>
          <p:cNvCxnSpPr/>
          <p:nvPr/>
        </p:nvCxnSpPr>
        <p:spPr>
          <a:xfrm>
            <a:off x="139337" y="409301"/>
            <a:ext cx="1187849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745570" y="4469013"/>
            <a:ext cx="1984374" cy="1823576"/>
          </a:xfrm>
          <a:prstGeom prst="rect">
            <a:avLst/>
          </a:prstGeom>
          <a:noFill/>
          <a:ln>
            <a:solidFill>
              <a:schemeClr val="bg1">
                <a:lumMod val="65000"/>
              </a:schemeClr>
            </a:solidFill>
          </a:ln>
        </p:spPr>
        <p:txBody>
          <a:bodyPr wrap="square" rtlCol="0">
            <a:spAutoFit/>
          </a:bodyPr>
          <a:lstStyle/>
          <a:p>
            <a:pPr>
              <a:lnSpc>
                <a:spcPts val="1500"/>
              </a:lnSpc>
            </a:pPr>
            <a:endParaRPr lang="en-US" altLang="ja-JP" sz="1000" u="sng" dirty="0" smtClean="0">
              <a:latin typeface="メイリオ" panose="020B0604030504040204" pitchFamily="50" charset="-128"/>
              <a:ea typeface="メイリオ" panose="020B0604030504040204" pitchFamily="50" charset="-128"/>
            </a:endParaRPr>
          </a:p>
          <a:p>
            <a:pPr>
              <a:lnSpc>
                <a:spcPts val="1500"/>
              </a:lnSpc>
            </a:pPr>
            <a:endParaRPr lang="en-US" altLang="ja-JP" sz="1000" u="sng" dirty="0">
              <a:latin typeface="メイリオ" panose="020B0604030504040204" pitchFamily="50" charset="-128"/>
              <a:ea typeface="メイリオ" panose="020B0604030504040204" pitchFamily="50" charset="-128"/>
            </a:endParaRPr>
          </a:p>
          <a:p>
            <a:pPr>
              <a:lnSpc>
                <a:spcPts val="1500"/>
              </a:lnSpc>
            </a:pPr>
            <a:endParaRPr lang="en-US" altLang="ja-JP" sz="1000" u="sng" dirty="0" smtClean="0">
              <a:latin typeface="メイリオ" panose="020B0604030504040204" pitchFamily="50" charset="-128"/>
              <a:ea typeface="メイリオ" panose="020B0604030504040204" pitchFamily="50" charset="-128"/>
            </a:endParaRPr>
          </a:p>
          <a:p>
            <a:pPr>
              <a:lnSpc>
                <a:spcPts val="1500"/>
              </a:lnSpc>
            </a:pPr>
            <a:r>
              <a:rPr lang="ja-JP" altLang="en-US" sz="1000" u="sng" dirty="0" smtClean="0">
                <a:latin typeface="メイリオ" panose="020B0604030504040204" pitchFamily="50" charset="-128"/>
                <a:ea typeface="メイリオ" panose="020B0604030504040204" pitchFamily="50" charset="-128"/>
              </a:rPr>
              <a:t>シンガポール</a:t>
            </a:r>
            <a:endParaRPr lang="en-US" altLang="ja-JP" sz="1000" u="sng" dirty="0" smtClean="0">
              <a:latin typeface="メイリオ" panose="020B0604030504040204" pitchFamily="50" charset="-128"/>
              <a:ea typeface="メイリオ" panose="020B0604030504040204" pitchFamily="50" charset="-128"/>
            </a:endParaRPr>
          </a:p>
          <a:p>
            <a:pPr>
              <a:lnSpc>
                <a:spcPts val="1500"/>
              </a:lnSpc>
            </a:pPr>
            <a:r>
              <a:rPr kumimoji="1" lang="ja-JP" altLang="en-US" sz="1000" u="sng" dirty="0" smtClean="0">
                <a:latin typeface="メイリオ" panose="020B0604030504040204" pitchFamily="50" charset="-128"/>
                <a:ea typeface="メイリオ" panose="020B0604030504040204" pitchFamily="50" charset="-128"/>
              </a:rPr>
              <a:t>香港</a:t>
            </a:r>
            <a:endParaRPr kumimoji="1" lang="en-US" altLang="ja-JP" sz="1000" u="sng" dirty="0" smtClean="0">
              <a:latin typeface="メイリオ" panose="020B0604030504040204" pitchFamily="50" charset="-128"/>
              <a:ea typeface="メイリオ" panose="020B0604030504040204" pitchFamily="50" charset="-128"/>
            </a:endParaRPr>
          </a:p>
          <a:p>
            <a:pPr>
              <a:lnSpc>
                <a:spcPts val="1500"/>
              </a:lnSpc>
            </a:pPr>
            <a:r>
              <a:rPr lang="ja-JP" altLang="en-US" sz="1000" u="sng" dirty="0" smtClean="0">
                <a:latin typeface="メイリオ" panose="020B0604030504040204" pitchFamily="50" charset="-128"/>
                <a:ea typeface="メイリオ" panose="020B0604030504040204" pitchFamily="50" charset="-128"/>
              </a:rPr>
              <a:t>台湾</a:t>
            </a:r>
            <a:endParaRPr lang="en-US" altLang="ja-JP" sz="1000" u="sng" dirty="0" smtClean="0">
              <a:latin typeface="メイリオ" panose="020B0604030504040204" pitchFamily="50" charset="-128"/>
              <a:ea typeface="メイリオ" panose="020B0604030504040204" pitchFamily="50" charset="-128"/>
            </a:endParaRPr>
          </a:p>
          <a:p>
            <a:pPr>
              <a:lnSpc>
                <a:spcPts val="1500"/>
              </a:lnSpc>
            </a:pPr>
            <a:r>
              <a:rPr kumimoji="1" lang="ja-JP" altLang="en-US" sz="1000" u="sng" dirty="0" smtClean="0">
                <a:latin typeface="メイリオ" panose="020B0604030504040204" pitchFamily="50" charset="-128"/>
                <a:ea typeface="メイリオ" panose="020B0604030504040204" pitchFamily="50" charset="-128"/>
              </a:rPr>
              <a:t>アメリカ</a:t>
            </a:r>
            <a:endParaRPr kumimoji="1" lang="en-US" altLang="ja-JP" sz="1000" u="sng" dirty="0" smtClean="0">
              <a:latin typeface="メイリオ" panose="020B0604030504040204" pitchFamily="50" charset="-128"/>
              <a:ea typeface="メイリオ" panose="020B0604030504040204" pitchFamily="50" charset="-128"/>
            </a:endParaRPr>
          </a:p>
          <a:p>
            <a:pPr>
              <a:lnSpc>
                <a:spcPts val="1500"/>
              </a:lnSpc>
            </a:pPr>
            <a:r>
              <a:rPr lang="ja-JP" altLang="en-US" sz="1000" u="sng" dirty="0" smtClean="0">
                <a:latin typeface="メイリオ" panose="020B0604030504040204" pitchFamily="50" charset="-128"/>
                <a:ea typeface="メイリオ" panose="020B0604030504040204" pitchFamily="50" charset="-128"/>
              </a:rPr>
              <a:t>タイ</a:t>
            </a:r>
            <a:endParaRPr lang="en-US" altLang="ja-JP" sz="1000" u="sng" dirty="0" smtClean="0">
              <a:latin typeface="メイリオ" panose="020B0604030504040204" pitchFamily="50" charset="-128"/>
              <a:ea typeface="メイリオ" panose="020B0604030504040204" pitchFamily="50" charset="-128"/>
            </a:endParaRPr>
          </a:p>
          <a:p>
            <a:pPr>
              <a:lnSpc>
                <a:spcPts val="1500"/>
              </a:lnSpc>
            </a:pPr>
            <a:r>
              <a:rPr kumimoji="1" lang="ja-JP" altLang="en-US" sz="1000" u="sng" dirty="0">
                <a:latin typeface="メイリオ" panose="020B0604030504040204" pitchFamily="50" charset="-128"/>
                <a:ea typeface="メイリオ" panose="020B0604030504040204" pitchFamily="50" charset="-128"/>
              </a:rPr>
              <a:t>インドネシア</a:t>
            </a:r>
          </a:p>
        </p:txBody>
      </p:sp>
      <p:pic>
        <p:nvPicPr>
          <p:cNvPr id="6" name="図 5"/>
          <p:cNvPicPr>
            <a:picLocks noChangeAspect="1"/>
          </p:cNvPicPr>
          <p:nvPr/>
        </p:nvPicPr>
        <p:blipFill rotWithShape="1">
          <a:blip r:embed="rId2"/>
          <a:srcRect l="5611" r="33608" b="3813"/>
          <a:stretch/>
        </p:blipFill>
        <p:spPr>
          <a:xfrm>
            <a:off x="3901763" y="1804650"/>
            <a:ext cx="2956236" cy="2756743"/>
          </a:xfrm>
          <a:prstGeom prst="rect">
            <a:avLst/>
          </a:prstGeom>
        </p:spPr>
      </p:pic>
      <p:sp>
        <p:nvSpPr>
          <p:cNvPr id="7" name="正方形/長方形 6"/>
          <p:cNvSpPr/>
          <p:nvPr/>
        </p:nvSpPr>
        <p:spPr>
          <a:xfrm>
            <a:off x="1745569" y="2220687"/>
            <a:ext cx="1383484"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smtClean="0">
                <a:solidFill>
                  <a:schemeClr val="bg1">
                    <a:lumMod val="65000"/>
                  </a:schemeClr>
                </a:solidFill>
                <a:latin typeface="メイリオ" panose="020B0604030504040204" pitchFamily="50" charset="-128"/>
                <a:ea typeface="メイリオ" panose="020B0604030504040204" pitchFamily="50" charset="-128"/>
              </a:rPr>
              <a:t>駅・店舗名など</a:t>
            </a:r>
            <a:endParaRPr kumimoji="1" lang="ja-JP" altLang="en-US" sz="1100" dirty="0">
              <a:solidFill>
                <a:schemeClr val="bg1">
                  <a:lumMod val="65000"/>
                </a:schemeClr>
              </a:solidFill>
              <a:latin typeface="メイリオ" panose="020B0604030504040204" pitchFamily="50" charset="-128"/>
              <a:ea typeface="メイリオ" panose="020B0604030504040204" pitchFamily="50" charset="-128"/>
            </a:endParaRPr>
          </a:p>
        </p:txBody>
      </p:sp>
      <p:sp>
        <p:nvSpPr>
          <p:cNvPr id="8" name="角丸四角形 7"/>
          <p:cNvSpPr/>
          <p:nvPr/>
        </p:nvSpPr>
        <p:spPr>
          <a:xfrm>
            <a:off x="3268390" y="2220687"/>
            <a:ext cx="461554" cy="2699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smtClean="0">
                <a:latin typeface="メイリオ" panose="020B0604030504040204" pitchFamily="50" charset="-128"/>
                <a:ea typeface="メイリオ" panose="020B0604030504040204" pitchFamily="50" charset="-128"/>
              </a:rPr>
              <a:t>検索</a:t>
            </a:r>
            <a:endParaRPr kumimoji="1" lang="ja-JP" altLang="en-US" sz="800" b="1" dirty="0">
              <a:latin typeface="メイリオ" panose="020B0604030504040204" pitchFamily="50" charset="-128"/>
              <a:ea typeface="メイリオ" panose="020B0604030504040204" pitchFamily="50" charset="-128"/>
            </a:endParaRPr>
          </a:p>
        </p:txBody>
      </p:sp>
      <p:sp>
        <p:nvSpPr>
          <p:cNvPr id="9" name="正方形/長方形 8"/>
          <p:cNvSpPr/>
          <p:nvPr/>
        </p:nvSpPr>
        <p:spPr>
          <a:xfrm>
            <a:off x="1745570" y="2558781"/>
            <a:ext cx="1984374" cy="25989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latin typeface="メイリオ" panose="020B0604030504040204" pitchFamily="50" charset="-128"/>
                <a:ea typeface="メイリオ" panose="020B0604030504040204" pitchFamily="50" charset="-128"/>
              </a:rPr>
              <a:t>ジャンルで探す</a:t>
            </a:r>
            <a:endParaRPr kumimoji="1" lang="ja-JP" altLang="en-US" sz="1100" b="1" dirty="0">
              <a:latin typeface="メイリオ" panose="020B0604030504040204" pitchFamily="50" charset="-128"/>
              <a:ea typeface="メイリオ" panose="020B0604030504040204" pitchFamily="50" charset="-128"/>
            </a:endParaRPr>
          </a:p>
        </p:txBody>
      </p:sp>
      <p:sp>
        <p:nvSpPr>
          <p:cNvPr id="10" name="正方形/長方形 9"/>
          <p:cNvSpPr/>
          <p:nvPr/>
        </p:nvSpPr>
        <p:spPr>
          <a:xfrm>
            <a:off x="1745570" y="2851062"/>
            <a:ext cx="1984374" cy="25989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latin typeface="メイリオ" panose="020B0604030504040204" pitchFamily="50" charset="-128"/>
                <a:ea typeface="メイリオ" panose="020B0604030504040204" pitchFamily="50" charset="-128"/>
              </a:rPr>
              <a:t>シーンで探す</a:t>
            </a:r>
            <a:endParaRPr kumimoji="1" lang="ja-JP" altLang="en-US" sz="1100" b="1" dirty="0">
              <a:latin typeface="メイリオ" panose="020B0604030504040204" pitchFamily="50" charset="-128"/>
              <a:ea typeface="メイリオ" panose="020B0604030504040204" pitchFamily="50" charset="-128"/>
            </a:endParaRPr>
          </a:p>
        </p:txBody>
      </p:sp>
      <p:sp>
        <p:nvSpPr>
          <p:cNvPr id="11" name="山形 10"/>
          <p:cNvSpPr/>
          <p:nvPr/>
        </p:nvSpPr>
        <p:spPr>
          <a:xfrm rot="16200000">
            <a:off x="3299415" y="2879638"/>
            <a:ext cx="112121" cy="174172"/>
          </a:xfrm>
          <a:prstGeom prst="chevron">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山形 11"/>
          <p:cNvSpPr/>
          <p:nvPr/>
        </p:nvSpPr>
        <p:spPr>
          <a:xfrm rot="5400000">
            <a:off x="3299415" y="2574024"/>
            <a:ext cx="112121" cy="174172"/>
          </a:xfrm>
          <a:prstGeom prst="chevron">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テキスト ボックス 12"/>
          <p:cNvSpPr txBox="1"/>
          <p:nvPr/>
        </p:nvSpPr>
        <p:spPr>
          <a:xfrm>
            <a:off x="1745570" y="3134634"/>
            <a:ext cx="1984374" cy="669414"/>
          </a:xfrm>
          <a:prstGeom prst="rect">
            <a:avLst/>
          </a:prstGeom>
          <a:noFill/>
          <a:ln>
            <a:solidFill>
              <a:schemeClr val="bg1">
                <a:lumMod val="65000"/>
              </a:schemeClr>
            </a:solidFill>
          </a:ln>
        </p:spPr>
        <p:txBody>
          <a:bodyPr wrap="square" rtlCol="0">
            <a:spAutoFit/>
          </a:bodyPr>
          <a:lstStyle/>
          <a:p>
            <a:pPr>
              <a:lnSpc>
                <a:spcPts val="1500"/>
              </a:lnSpc>
            </a:pPr>
            <a:r>
              <a:rPr lang="ja-JP" altLang="en-US" sz="1000" u="sng" dirty="0" smtClean="0">
                <a:latin typeface="メイリオ" panose="020B0604030504040204" pitchFamily="50" charset="-128"/>
                <a:ea typeface="メイリオ" panose="020B0604030504040204" pitchFamily="50" charset="-128"/>
              </a:rPr>
              <a:t>お祝い・慶事</a:t>
            </a:r>
            <a:r>
              <a:rPr lang="ja-JP" altLang="en-US" sz="1000" u="sng" dirty="0">
                <a:latin typeface="メイリオ" panose="020B0604030504040204" pitchFamily="50" charset="-128"/>
                <a:ea typeface="メイリオ" panose="020B0604030504040204" pitchFamily="50" charset="-128"/>
              </a:rPr>
              <a:t>・</a:t>
            </a:r>
            <a:r>
              <a:rPr lang="ja-JP" altLang="en-US" sz="1000" u="sng" dirty="0" smtClean="0">
                <a:latin typeface="メイリオ" panose="020B0604030504040204" pitchFamily="50" charset="-128"/>
                <a:ea typeface="メイリオ" panose="020B0604030504040204" pitchFamily="50" charset="-128"/>
              </a:rPr>
              <a:t>法事</a:t>
            </a:r>
            <a:endParaRPr lang="en-US" altLang="ja-JP" sz="1000" u="sng" dirty="0" smtClean="0">
              <a:latin typeface="メイリオ" panose="020B0604030504040204" pitchFamily="50" charset="-128"/>
              <a:ea typeface="メイリオ" panose="020B0604030504040204" pitchFamily="50" charset="-128"/>
            </a:endParaRPr>
          </a:p>
          <a:p>
            <a:pPr>
              <a:lnSpc>
                <a:spcPts val="1500"/>
              </a:lnSpc>
            </a:pPr>
            <a:r>
              <a:rPr lang="ja-JP" altLang="en-US" sz="1000" u="sng" dirty="0" smtClean="0">
                <a:latin typeface="メイリオ" panose="020B0604030504040204" pitchFamily="50" charset="-128"/>
                <a:ea typeface="メイリオ" panose="020B0604030504040204" pitchFamily="50" charset="-128"/>
              </a:rPr>
              <a:t>会食・接待</a:t>
            </a:r>
            <a:endParaRPr lang="en-US" altLang="ja-JP" sz="1000" u="sng" dirty="0" smtClean="0">
              <a:latin typeface="メイリオ" panose="020B0604030504040204" pitchFamily="50" charset="-128"/>
              <a:ea typeface="メイリオ" panose="020B0604030504040204" pitchFamily="50" charset="-128"/>
            </a:endParaRPr>
          </a:p>
          <a:p>
            <a:pPr>
              <a:lnSpc>
                <a:spcPts val="1500"/>
              </a:lnSpc>
            </a:pPr>
            <a:r>
              <a:rPr lang="ja-JP" altLang="en-US" sz="1000" u="sng" dirty="0" smtClean="0">
                <a:latin typeface="メイリオ" panose="020B0604030504040204" pitchFamily="50" charset="-128"/>
                <a:ea typeface="メイリオ" panose="020B0604030504040204" pitchFamily="50" charset="-128"/>
              </a:rPr>
              <a:t>貸し切りパーティー</a:t>
            </a:r>
            <a:endParaRPr kumimoji="1" lang="ja-JP" altLang="en-US" sz="1000" u="sng" dirty="0">
              <a:latin typeface="メイリオ" panose="020B0604030504040204" pitchFamily="50" charset="-128"/>
              <a:ea typeface="メイリオ" panose="020B0604030504040204" pitchFamily="50" charset="-128"/>
            </a:endParaRPr>
          </a:p>
        </p:txBody>
      </p:sp>
      <p:sp>
        <p:nvSpPr>
          <p:cNvPr id="14" name="正方形/長方形 13"/>
          <p:cNvSpPr/>
          <p:nvPr/>
        </p:nvSpPr>
        <p:spPr>
          <a:xfrm>
            <a:off x="1745570" y="3879976"/>
            <a:ext cx="1984374" cy="25989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latin typeface="メイリオ" panose="020B0604030504040204" pitchFamily="50" charset="-128"/>
                <a:ea typeface="メイリオ" panose="020B0604030504040204" pitchFamily="50" charset="-128"/>
              </a:rPr>
              <a:t>予算で探す</a:t>
            </a:r>
            <a:endParaRPr kumimoji="1" lang="ja-JP" altLang="en-US" sz="1100" b="1" dirty="0">
              <a:latin typeface="メイリオ" panose="020B0604030504040204" pitchFamily="50" charset="-128"/>
              <a:ea typeface="メイリオ" panose="020B0604030504040204" pitchFamily="50" charset="-128"/>
            </a:endParaRPr>
          </a:p>
        </p:txBody>
      </p:sp>
      <p:sp>
        <p:nvSpPr>
          <p:cNvPr id="15" name="山形 14"/>
          <p:cNvSpPr/>
          <p:nvPr/>
        </p:nvSpPr>
        <p:spPr>
          <a:xfrm rot="5400000">
            <a:off x="3299415" y="3895219"/>
            <a:ext cx="112121" cy="174172"/>
          </a:xfrm>
          <a:prstGeom prst="chevron">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楕円 15"/>
          <p:cNvSpPr/>
          <p:nvPr/>
        </p:nvSpPr>
        <p:spPr>
          <a:xfrm>
            <a:off x="1736860" y="1898476"/>
            <a:ext cx="94616" cy="8708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831476" y="1736587"/>
            <a:ext cx="1985553" cy="415498"/>
          </a:xfrm>
          <a:prstGeom prst="rect">
            <a:avLst/>
          </a:prstGeom>
          <a:noFill/>
        </p:spPr>
        <p:txBody>
          <a:bodyPr wrap="square" rtlCol="0">
            <a:spAutoFit/>
          </a:bodyPr>
          <a:lstStyle/>
          <a:p>
            <a:r>
              <a:rPr kumimoji="1" lang="ja-JP" altLang="en-US" sz="1050" dirty="0" smtClean="0">
                <a:latin typeface="メイリオ" panose="020B0604030504040204" pitchFamily="50" charset="-128"/>
                <a:ea typeface="メイリオ" panose="020B0604030504040204" pitchFamily="50" charset="-128"/>
              </a:rPr>
              <a:t>株主様ご優待券利用可能店舗</a:t>
            </a:r>
            <a:endParaRPr kumimoji="1" lang="en-US" altLang="ja-JP" sz="1050" dirty="0" smtClean="0">
              <a:latin typeface="メイリオ" panose="020B0604030504040204" pitchFamily="50" charset="-128"/>
              <a:ea typeface="メイリオ" panose="020B0604030504040204" pitchFamily="50" charset="-128"/>
            </a:endParaRPr>
          </a:p>
          <a:p>
            <a:r>
              <a:rPr kumimoji="1" lang="ja-JP" altLang="en-US" sz="1050" dirty="0" smtClean="0">
                <a:latin typeface="メイリオ" panose="020B0604030504040204" pitchFamily="50" charset="-128"/>
                <a:ea typeface="メイリオ" panose="020B0604030504040204" pitchFamily="50" charset="-128"/>
              </a:rPr>
              <a:t>のみを表示</a:t>
            </a:r>
            <a:r>
              <a:rPr lang="ja-JP" altLang="en-US" sz="1050" dirty="0" smtClean="0">
                <a:latin typeface="メイリオ" panose="020B0604030504040204" pitchFamily="50" charset="-128"/>
                <a:ea typeface="メイリオ" panose="020B0604030504040204" pitchFamily="50" charset="-128"/>
              </a:rPr>
              <a:t>す</a:t>
            </a:r>
            <a:r>
              <a:rPr lang="ja-JP" altLang="en-US" sz="1050" dirty="0">
                <a:latin typeface="メイリオ" panose="020B0604030504040204" pitchFamily="50" charset="-128"/>
                <a:ea typeface="メイリオ" panose="020B0604030504040204" pitchFamily="50" charset="-128"/>
              </a:rPr>
              <a:t>る</a:t>
            </a:r>
            <a:endParaRPr kumimoji="1" lang="ja-JP" altLang="en-US" sz="1050" dirty="0">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7860030" y="1994278"/>
            <a:ext cx="2551610" cy="600164"/>
          </a:xfrm>
          <a:prstGeom prst="rect">
            <a:avLst/>
          </a:prstGeom>
          <a:noFill/>
        </p:spPr>
        <p:txBody>
          <a:bodyPr wrap="square" rtlCol="0">
            <a:spAutoFit/>
          </a:bodyPr>
          <a:lstStyle/>
          <a:p>
            <a:pPr>
              <a:lnSpc>
                <a:spcPct val="150000"/>
              </a:lnSpc>
            </a:pPr>
            <a:r>
              <a:rPr lang="en-US" altLang="ja-JP" sz="800" b="1" dirty="0" smtClean="0">
                <a:solidFill>
                  <a:schemeClr val="tx1">
                    <a:lumMod val="65000"/>
                    <a:lumOff val="35000"/>
                  </a:schemeClr>
                </a:solidFill>
                <a:latin typeface="メイリオ" panose="020B0604030504040204" pitchFamily="50" charset="-128"/>
                <a:ea typeface="メイリオ" panose="020B0604030504040204" pitchFamily="50" charset="-128"/>
              </a:rPr>
              <a:t>PASTA MARCHE </a:t>
            </a:r>
            <a:r>
              <a:rPr lang="en-US" altLang="ja-JP" sz="800" b="1" dirty="0" err="1" smtClean="0">
                <a:solidFill>
                  <a:schemeClr val="tx1">
                    <a:lumMod val="65000"/>
                    <a:lumOff val="35000"/>
                  </a:schemeClr>
                </a:solidFill>
                <a:latin typeface="メイリオ" panose="020B0604030504040204" pitchFamily="50" charset="-128"/>
                <a:ea typeface="メイリオ" panose="020B0604030504040204" pitchFamily="50" charset="-128"/>
              </a:rPr>
              <a:t>AWkitchen's</a:t>
            </a:r>
            <a:r>
              <a:rPr lang="en-US" altLang="ja-JP" sz="800" b="1" dirty="0" smtClean="0">
                <a:solidFill>
                  <a:schemeClr val="tx1">
                    <a:lumMod val="65000"/>
                    <a:lumOff val="35000"/>
                  </a:schemeClr>
                </a:solidFill>
                <a:latin typeface="メイリオ" panose="020B0604030504040204" pitchFamily="50" charset="-128"/>
                <a:ea typeface="メイリオ" panose="020B0604030504040204" pitchFamily="50" charset="-128"/>
              </a:rPr>
              <a:t> </a:t>
            </a:r>
            <a:r>
              <a:rPr lang="ja-JP" altLang="en-US" sz="800" b="1" dirty="0" smtClean="0">
                <a:solidFill>
                  <a:schemeClr val="tx1">
                    <a:lumMod val="65000"/>
                    <a:lumOff val="35000"/>
                  </a:schemeClr>
                </a:solidFill>
                <a:latin typeface="メイリオ" panose="020B0604030504040204" pitchFamily="50" charset="-128"/>
                <a:ea typeface="メイリオ" panose="020B0604030504040204" pitchFamily="50" charset="-128"/>
              </a:rPr>
              <a:t>丸の内 </a:t>
            </a:r>
            <a:r>
              <a:rPr lang="en-US" altLang="ja-JP" sz="800" b="1" dirty="0" err="1" smtClean="0">
                <a:solidFill>
                  <a:schemeClr val="tx1">
                    <a:lumMod val="65000"/>
                    <a:lumOff val="35000"/>
                  </a:schemeClr>
                </a:solidFill>
                <a:latin typeface="メイリオ" panose="020B0604030504040204" pitchFamily="50" charset="-128"/>
                <a:ea typeface="メイリオ" panose="020B0604030504040204" pitchFamily="50" charset="-128"/>
              </a:rPr>
              <a:t>iiyo</a:t>
            </a:r>
            <a:r>
              <a:rPr lang="en-US" altLang="ja-JP" sz="800" b="1" dirty="0" smtClean="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800" b="1" dirty="0" smtClean="0">
                <a:solidFill>
                  <a:schemeClr val="tx1">
                    <a:lumMod val="65000"/>
                    <a:lumOff val="35000"/>
                  </a:schemeClr>
                </a:solidFill>
                <a:latin typeface="メイリオ" panose="020B0604030504040204" pitchFamily="50" charset="-128"/>
                <a:ea typeface="メイリオ" panose="020B0604030504040204" pitchFamily="50" charset="-128"/>
              </a:rPr>
              <a:t>店</a:t>
            </a:r>
            <a:endParaRPr lang="en-US" altLang="ja-JP" sz="800" b="1" dirty="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50000"/>
              </a:lnSpc>
            </a:pPr>
            <a:r>
              <a:rPr lang="ja-JP" altLang="en-US" sz="700" dirty="0" smtClean="0">
                <a:solidFill>
                  <a:schemeClr val="tx1">
                    <a:lumMod val="65000"/>
                    <a:lumOff val="35000"/>
                  </a:schemeClr>
                </a:solidFill>
                <a:latin typeface="メイリオ" panose="020B0604030504040204" pitchFamily="50" charset="-128"/>
                <a:ea typeface="メイリオ" panose="020B0604030504040204" pitchFamily="50" charset="-128"/>
              </a:rPr>
              <a:t>東京都千代田区丸の内</a:t>
            </a:r>
            <a:r>
              <a:rPr lang="en-US" altLang="ja-JP" sz="700" dirty="0" smtClean="0">
                <a:solidFill>
                  <a:schemeClr val="tx1">
                    <a:lumMod val="65000"/>
                    <a:lumOff val="35000"/>
                  </a:schemeClr>
                </a:solidFill>
                <a:latin typeface="メイリオ" panose="020B0604030504040204" pitchFamily="50" charset="-128"/>
                <a:ea typeface="メイリオ" panose="020B0604030504040204" pitchFamily="50" charset="-128"/>
              </a:rPr>
              <a:t>1-4-1 </a:t>
            </a:r>
            <a:r>
              <a:rPr lang="ja-JP" altLang="en-US" sz="700" dirty="0" smtClean="0">
                <a:solidFill>
                  <a:schemeClr val="tx1">
                    <a:lumMod val="65000"/>
                    <a:lumOff val="35000"/>
                  </a:schemeClr>
                </a:solidFill>
                <a:latin typeface="メイリオ" panose="020B0604030504040204" pitchFamily="50" charset="-128"/>
                <a:ea typeface="メイリオ" panose="020B0604030504040204" pitchFamily="50" charset="-128"/>
              </a:rPr>
              <a:t>丸の内永楽ビルディング</a:t>
            </a:r>
            <a:r>
              <a:rPr lang="en-US" altLang="ja-JP" sz="700" dirty="0" smtClean="0">
                <a:solidFill>
                  <a:schemeClr val="tx1">
                    <a:lumMod val="65000"/>
                    <a:lumOff val="35000"/>
                  </a:schemeClr>
                </a:solidFill>
                <a:latin typeface="メイリオ" panose="020B0604030504040204" pitchFamily="50" charset="-128"/>
                <a:ea typeface="メイリオ" panose="020B0604030504040204" pitchFamily="50" charset="-128"/>
              </a:rPr>
              <a:t>B1</a:t>
            </a:r>
          </a:p>
          <a:p>
            <a:pPr>
              <a:lnSpc>
                <a:spcPct val="150000"/>
              </a:lnSpc>
            </a:pPr>
            <a:r>
              <a:rPr lang="en-US" altLang="ja-JP" sz="700" dirty="0" smtClean="0">
                <a:solidFill>
                  <a:schemeClr val="tx1">
                    <a:lumMod val="65000"/>
                    <a:lumOff val="35000"/>
                  </a:schemeClr>
                </a:solidFill>
                <a:latin typeface="メイリオ" panose="020B0604030504040204" pitchFamily="50" charset="-128"/>
                <a:ea typeface="メイリオ" panose="020B0604030504040204" pitchFamily="50" charset="-128"/>
              </a:rPr>
              <a:t>03-6269-9212</a:t>
            </a:r>
          </a:p>
        </p:txBody>
      </p:sp>
      <p:sp>
        <p:nvSpPr>
          <p:cNvPr id="19" name="テキスト ボックス 18"/>
          <p:cNvSpPr txBox="1"/>
          <p:nvPr/>
        </p:nvSpPr>
        <p:spPr>
          <a:xfrm>
            <a:off x="7860030" y="3163286"/>
            <a:ext cx="2551610" cy="600164"/>
          </a:xfrm>
          <a:prstGeom prst="rect">
            <a:avLst/>
          </a:prstGeom>
          <a:noFill/>
        </p:spPr>
        <p:txBody>
          <a:bodyPr wrap="square" rtlCol="0">
            <a:spAutoFit/>
          </a:bodyPr>
          <a:lstStyle/>
          <a:p>
            <a:pPr>
              <a:lnSpc>
                <a:spcPct val="150000"/>
              </a:lnSpc>
            </a:pPr>
            <a:r>
              <a:rPr lang="en-US" altLang="ja-JP" sz="800" b="1" dirty="0" err="1" smtClean="0">
                <a:solidFill>
                  <a:schemeClr val="tx1">
                    <a:lumMod val="65000"/>
                    <a:lumOff val="35000"/>
                  </a:schemeClr>
                </a:solidFill>
                <a:latin typeface="メイリオ" panose="020B0604030504040204" pitchFamily="50" charset="-128"/>
                <a:ea typeface="メイリオ" panose="020B0604030504040204" pitchFamily="50" charset="-128"/>
              </a:rPr>
              <a:t>AWkitchen</a:t>
            </a:r>
            <a:r>
              <a:rPr lang="en-US" altLang="ja-JP" sz="800" b="1" dirty="0" smtClean="0">
                <a:solidFill>
                  <a:schemeClr val="tx1">
                    <a:lumMod val="65000"/>
                    <a:lumOff val="35000"/>
                  </a:schemeClr>
                </a:solidFill>
                <a:latin typeface="メイリオ" panose="020B0604030504040204" pitchFamily="50" charset="-128"/>
                <a:ea typeface="メイリオ" panose="020B0604030504040204" pitchFamily="50" charset="-128"/>
              </a:rPr>
              <a:t> 10 </a:t>
            </a:r>
            <a:r>
              <a:rPr lang="ja-JP" altLang="en-US" sz="800" b="1" dirty="0" smtClean="0">
                <a:solidFill>
                  <a:schemeClr val="tx1">
                    <a:lumMod val="65000"/>
                    <a:lumOff val="35000"/>
                  </a:schemeClr>
                </a:solidFill>
                <a:latin typeface="メイリオ" panose="020B0604030504040204" pitchFamily="50" charset="-128"/>
                <a:ea typeface="メイリオ" panose="020B0604030504040204" pitchFamily="50" charset="-128"/>
              </a:rPr>
              <a:t>麻布十番店</a:t>
            </a:r>
            <a:endParaRPr lang="en-US" altLang="ja-JP" sz="800" b="1"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50000"/>
              </a:lnSpc>
            </a:pPr>
            <a:r>
              <a:rPr lang="ja-JP" altLang="en-US" sz="700" dirty="0" smtClean="0">
                <a:solidFill>
                  <a:schemeClr val="tx1">
                    <a:lumMod val="65000"/>
                    <a:lumOff val="35000"/>
                  </a:schemeClr>
                </a:solidFill>
                <a:latin typeface="メイリオ" panose="020B0604030504040204" pitchFamily="50" charset="-128"/>
                <a:ea typeface="メイリオ" panose="020B0604030504040204" pitchFamily="50" charset="-128"/>
              </a:rPr>
              <a:t>東京都港区元麻布</a:t>
            </a:r>
            <a:r>
              <a:rPr lang="en-US" altLang="ja-JP" sz="700" dirty="0" smtClean="0">
                <a:solidFill>
                  <a:schemeClr val="tx1">
                    <a:lumMod val="65000"/>
                    <a:lumOff val="35000"/>
                  </a:schemeClr>
                </a:solidFill>
                <a:latin typeface="メイリオ" panose="020B0604030504040204" pitchFamily="50" charset="-128"/>
                <a:ea typeface="メイリオ" panose="020B0604030504040204" pitchFamily="50" charset="-128"/>
              </a:rPr>
              <a:t>3-11-3 </a:t>
            </a:r>
            <a:r>
              <a:rPr lang="ja-JP" altLang="en-US" sz="700" dirty="0" smtClean="0">
                <a:solidFill>
                  <a:schemeClr val="tx1">
                    <a:lumMod val="65000"/>
                    <a:lumOff val="35000"/>
                  </a:schemeClr>
                </a:solidFill>
                <a:latin typeface="メイリオ" panose="020B0604030504040204" pitchFamily="50" charset="-128"/>
                <a:ea typeface="メイリオ" panose="020B0604030504040204" pitchFamily="50" charset="-128"/>
              </a:rPr>
              <a:t>パティオ麻布十番</a:t>
            </a:r>
            <a:r>
              <a:rPr lang="en-US" altLang="ja-JP" sz="700" dirty="0" smtClean="0">
                <a:solidFill>
                  <a:schemeClr val="tx1">
                    <a:lumMod val="65000"/>
                    <a:lumOff val="35000"/>
                  </a:schemeClr>
                </a:solidFill>
                <a:latin typeface="メイリオ" panose="020B0604030504040204" pitchFamily="50" charset="-128"/>
                <a:ea typeface="メイリオ" panose="020B0604030504040204" pitchFamily="50" charset="-128"/>
              </a:rPr>
              <a:t>Ⅱ1F</a:t>
            </a:r>
          </a:p>
          <a:p>
            <a:pPr>
              <a:lnSpc>
                <a:spcPct val="150000"/>
              </a:lnSpc>
            </a:pPr>
            <a:r>
              <a:rPr lang="en-US" altLang="ja-JP" sz="700" dirty="0" smtClean="0">
                <a:solidFill>
                  <a:schemeClr val="tx1">
                    <a:lumMod val="65000"/>
                    <a:lumOff val="35000"/>
                  </a:schemeClr>
                </a:solidFill>
                <a:latin typeface="メイリオ" panose="020B0604030504040204" pitchFamily="50" charset="-128"/>
                <a:ea typeface="メイリオ" panose="020B0604030504040204" pitchFamily="50" charset="-128"/>
              </a:rPr>
              <a:t>03-3403-7196</a:t>
            </a:r>
          </a:p>
        </p:txBody>
      </p:sp>
      <p:pic>
        <p:nvPicPr>
          <p:cNvPr id="20" name="Picture 2" descr="wifiマークイラスト／無料イラストなら「イラストAC」"/>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535" t="10322" r="19714" b="9914"/>
          <a:stretch/>
        </p:blipFill>
        <p:spPr bwMode="auto">
          <a:xfrm>
            <a:off x="7992805" y="2683861"/>
            <a:ext cx="192248" cy="18945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Cチップのクレジットカードアイコン02素材 | 無料のアイコンイラスト集 icon-pi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559" t="23409" r="10441" b="23524"/>
          <a:stretch/>
        </p:blipFill>
        <p:spPr bwMode="auto">
          <a:xfrm>
            <a:off x="8271727" y="2686727"/>
            <a:ext cx="276279" cy="18326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テイクアウト／お持ち帰りのアイコン03素材 | 無料のアイコンイラスト集 icon-pi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921" t="11385" r="20612" b="11548"/>
          <a:stretch/>
        </p:blipFill>
        <p:spPr bwMode="auto">
          <a:xfrm>
            <a:off x="8634680" y="2678802"/>
            <a:ext cx="150091" cy="194513"/>
          </a:xfrm>
          <a:prstGeom prst="rect">
            <a:avLst/>
          </a:prstGeom>
          <a:noFill/>
          <a:extLst>
            <a:ext uri="{909E8E84-426E-40DD-AFC4-6F175D3DCCD1}">
              <a14:hiddenFill xmlns:a14="http://schemas.microsoft.com/office/drawing/2010/main">
                <a:solidFill>
                  <a:srgbClr val="FFFFFF"/>
                </a:solidFill>
              </a14:hiddenFill>
            </a:ext>
          </a:extLst>
        </p:spPr>
      </p:pic>
      <p:sp>
        <p:nvSpPr>
          <p:cNvPr id="23" name="角丸四角形 22"/>
          <p:cNvSpPr/>
          <p:nvPr/>
        </p:nvSpPr>
        <p:spPr>
          <a:xfrm>
            <a:off x="8885391" y="2702038"/>
            <a:ext cx="434751" cy="175543"/>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smtClean="0">
                <a:solidFill>
                  <a:schemeClr val="bg1"/>
                </a:solidFill>
                <a:latin typeface="メイリオ" panose="020B0604030504040204" pitchFamily="50" charset="-128"/>
                <a:ea typeface="メイリオ" panose="020B0604030504040204" pitchFamily="50" charset="-128"/>
              </a:rPr>
              <a:t>優待券</a:t>
            </a:r>
            <a:endParaRPr kumimoji="1" lang="ja-JP" altLang="en-US" sz="600" dirty="0">
              <a:solidFill>
                <a:schemeClr val="bg1"/>
              </a:solidFill>
              <a:latin typeface="メイリオ" panose="020B0604030504040204" pitchFamily="50" charset="-128"/>
              <a:ea typeface="メイリオ" panose="020B0604030504040204" pitchFamily="50" charset="-128"/>
            </a:endParaRPr>
          </a:p>
        </p:txBody>
      </p:sp>
      <p:pic>
        <p:nvPicPr>
          <p:cNvPr id="24" name="Picture 2" descr="wifiマークイラスト／無料イラストなら「イラストAC」"/>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535" t="10322" r="19714" b="9914"/>
          <a:stretch/>
        </p:blipFill>
        <p:spPr bwMode="auto">
          <a:xfrm>
            <a:off x="7992805" y="3778404"/>
            <a:ext cx="192248" cy="18945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ICチップのクレジットカードアイコン02素材 | 無料のアイコンイラスト集 icon-pi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559" t="23409" r="10441" b="23524"/>
          <a:stretch/>
        </p:blipFill>
        <p:spPr bwMode="auto">
          <a:xfrm>
            <a:off x="8271727" y="3781270"/>
            <a:ext cx="276279" cy="18326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テイクアウト／お持ち帰りのアイコン03素材 | 無料のアイコンイラスト集 icon-pi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921" t="11385" r="20612" b="11548"/>
          <a:stretch/>
        </p:blipFill>
        <p:spPr bwMode="auto">
          <a:xfrm>
            <a:off x="8634680" y="3773345"/>
            <a:ext cx="150091" cy="194513"/>
          </a:xfrm>
          <a:prstGeom prst="rect">
            <a:avLst/>
          </a:prstGeom>
          <a:noFill/>
          <a:extLst>
            <a:ext uri="{909E8E84-426E-40DD-AFC4-6F175D3DCCD1}">
              <a14:hiddenFill xmlns:a14="http://schemas.microsoft.com/office/drawing/2010/main">
                <a:solidFill>
                  <a:srgbClr val="FFFFFF"/>
                </a:solidFill>
              </a14:hiddenFill>
            </a:ext>
          </a:extLst>
        </p:spPr>
      </p:pic>
      <p:sp>
        <p:nvSpPr>
          <p:cNvPr id="27" name="角丸四角形 26"/>
          <p:cNvSpPr/>
          <p:nvPr/>
        </p:nvSpPr>
        <p:spPr>
          <a:xfrm>
            <a:off x="8885391" y="3796581"/>
            <a:ext cx="434751" cy="175543"/>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smtClean="0">
                <a:solidFill>
                  <a:schemeClr val="bg1"/>
                </a:solidFill>
                <a:latin typeface="メイリオ" panose="020B0604030504040204" pitchFamily="50" charset="-128"/>
                <a:ea typeface="メイリオ" panose="020B0604030504040204" pitchFamily="50" charset="-128"/>
              </a:rPr>
              <a:t>優待券</a:t>
            </a:r>
            <a:endParaRPr kumimoji="1" lang="ja-JP" altLang="en-US" sz="600" dirty="0">
              <a:solidFill>
                <a:schemeClr val="bg1"/>
              </a:solidFill>
              <a:latin typeface="メイリオ" panose="020B0604030504040204" pitchFamily="50" charset="-128"/>
              <a:ea typeface="メイリオ" panose="020B0604030504040204" pitchFamily="50" charset="-128"/>
            </a:endParaRPr>
          </a:p>
        </p:txBody>
      </p:sp>
      <p:sp>
        <p:nvSpPr>
          <p:cNvPr id="28" name="正方形/長方形 27"/>
          <p:cNvSpPr/>
          <p:nvPr/>
        </p:nvSpPr>
        <p:spPr>
          <a:xfrm>
            <a:off x="6963961" y="2075252"/>
            <a:ext cx="830212" cy="837109"/>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p:cNvPicPr>
            <a:picLocks noChangeAspect="1"/>
          </p:cNvPicPr>
          <p:nvPr/>
        </p:nvPicPr>
        <p:blipFill>
          <a:blip r:embed="rId6"/>
          <a:stretch>
            <a:fillRect/>
          </a:stretch>
        </p:blipFill>
        <p:spPr>
          <a:xfrm>
            <a:off x="7082069" y="2314312"/>
            <a:ext cx="623312" cy="275839"/>
          </a:xfrm>
          <a:prstGeom prst="rect">
            <a:avLst/>
          </a:prstGeom>
        </p:spPr>
      </p:pic>
      <p:sp>
        <p:nvSpPr>
          <p:cNvPr id="30" name="正方形/長方形 29"/>
          <p:cNvSpPr/>
          <p:nvPr/>
        </p:nvSpPr>
        <p:spPr>
          <a:xfrm>
            <a:off x="6963961" y="3163286"/>
            <a:ext cx="830212" cy="837109"/>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図 30"/>
          <p:cNvPicPr>
            <a:picLocks noChangeAspect="1"/>
          </p:cNvPicPr>
          <p:nvPr/>
        </p:nvPicPr>
        <p:blipFill>
          <a:blip r:embed="rId6"/>
          <a:stretch>
            <a:fillRect/>
          </a:stretch>
        </p:blipFill>
        <p:spPr>
          <a:xfrm>
            <a:off x="7082069" y="3402346"/>
            <a:ext cx="623312" cy="275839"/>
          </a:xfrm>
          <a:prstGeom prst="rect">
            <a:avLst/>
          </a:prstGeom>
        </p:spPr>
      </p:pic>
      <p:pic>
        <p:nvPicPr>
          <p:cNvPr id="32" name="Picture 4" descr="create restaurants holdings inc.　株式会社クリエイト・レストランツ・ホールディングス"/>
          <p:cNvPicPr>
            <a:picLocks noChangeAspect="1" noChangeArrowheads="1"/>
          </p:cNvPicPr>
          <p:nvPr/>
        </p:nvPicPr>
        <p:blipFill rotWithShape="1">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t="1" r="41332" b="-8711"/>
          <a:stretch/>
        </p:blipFill>
        <p:spPr bwMode="auto">
          <a:xfrm>
            <a:off x="1872001" y="1249333"/>
            <a:ext cx="3715885" cy="263981"/>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直線コネクタ 32"/>
          <p:cNvCxnSpPr/>
          <p:nvPr/>
        </p:nvCxnSpPr>
        <p:spPr>
          <a:xfrm>
            <a:off x="1745569" y="1611086"/>
            <a:ext cx="86873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7860030" y="4148979"/>
            <a:ext cx="2551610" cy="600164"/>
          </a:xfrm>
          <a:prstGeom prst="rect">
            <a:avLst/>
          </a:prstGeom>
          <a:noFill/>
        </p:spPr>
        <p:txBody>
          <a:bodyPr wrap="square" rtlCol="0">
            <a:spAutoFit/>
          </a:bodyPr>
          <a:lstStyle/>
          <a:p>
            <a:pPr>
              <a:lnSpc>
                <a:spcPct val="150000"/>
              </a:lnSpc>
            </a:pPr>
            <a:r>
              <a:rPr lang="en-US" altLang="ja-JP" sz="800" b="1" dirty="0" smtClean="0">
                <a:solidFill>
                  <a:schemeClr val="tx1">
                    <a:lumMod val="65000"/>
                    <a:lumOff val="35000"/>
                  </a:schemeClr>
                </a:solidFill>
                <a:latin typeface="メイリオ" panose="020B0604030504040204" pitchFamily="50" charset="-128"/>
                <a:ea typeface="メイリオ" panose="020B0604030504040204" pitchFamily="50" charset="-128"/>
              </a:rPr>
              <a:t>PASTA MARCHE </a:t>
            </a:r>
            <a:r>
              <a:rPr lang="en-US" altLang="ja-JP" sz="800" b="1" dirty="0" err="1" smtClean="0">
                <a:solidFill>
                  <a:schemeClr val="tx1">
                    <a:lumMod val="65000"/>
                    <a:lumOff val="35000"/>
                  </a:schemeClr>
                </a:solidFill>
                <a:latin typeface="メイリオ" panose="020B0604030504040204" pitchFamily="50" charset="-128"/>
                <a:ea typeface="メイリオ" panose="020B0604030504040204" pitchFamily="50" charset="-128"/>
              </a:rPr>
              <a:t>AWkitchen's</a:t>
            </a:r>
            <a:r>
              <a:rPr lang="en-US" altLang="ja-JP" sz="800" b="1" dirty="0" smtClean="0">
                <a:solidFill>
                  <a:schemeClr val="tx1">
                    <a:lumMod val="65000"/>
                    <a:lumOff val="35000"/>
                  </a:schemeClr>
                </a:solidFill>
                <a:latin typeface="メイリオ" panose="020B0604030504040204" pitchFamily="50" charset="-128"/>
                <a:ea typeface="メイリオ" panose="020B0604030504040204" pitchFamily="50" charset="-128"/>
              </a:rPr>
              <a:t> </a:t>
            </a:r>
            <a:r>
              <a:rPr lang="ja-JP" altLang="en-US" sz="800" b="1" dirty="0" smtClean="0">
                <a:solidFill>
                  <a:schemeClr val="tx1">
                    <a:lumMod val="65000"/>
                    <a:lumOff val="35000"/>
                  </a:schemeClr>
                </a:solidFill>
                <a:latin typeface="メイリオ" panose="020B0604030504040204" pitchFamily="50" charset="-128"/>
                <a:ea typeface="メイリオ" panose="020B0604030504040204" pitchFamily="50" charset="-128"/>
              </a:rPr>
              <a:t>丸の内 </a:t>
            </a:r>
            <a:r>
              <a:rPr lang="en-US" altLang="ja-JP" sz="800" b="1" dirty="0" err="1" smtClean="0">
                <a:solidFill>
                  <a:schemeClr val="tx1">
                    <a:lumMod val="65000"/>
                    <a:lumOff val="35000"/>
                  </a:schemeClr>
                </a:solidFill>
                <a:latin typeface="メイリオ" panose="020B0604030504040204" pitchFamily="50" charset="-128"/>
                <a:ea typeface="メイリオ" panose="020B0604030504040204" pitchFamily="50" charset="-128"/>
              </a:rPr>
              <a:t>iiyo</a:t>
            </a:r>
            <a:r>
              <a:rPr lang="en-US" altLang="ja-JP" sz="800" b="1" dirty="0" smtClean="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800" b="1" dirty="0" smtClean="0">
                <a:solidFill>
                  <a:schemeClr val="tx1">
                    <a:lumMod val="65000"/>
                    <a:lumOff val="35000"/>
                  </a:schemeClr>
                </a:solidFill>
                <a:latin typeface="メイリオ" panose="020B0604030504040204" pitchFamily="50" charset="-128"/>
                <a:ea typeface="メイリオ" panose="020B0604030504040204" pitchFamily="50" charset="-128"/>
              </a:rPr>
              <a:t>店</a:t>
            </a:r>
            <a:endParaRPr lang="en-US" altLang="ja-JP" sz="800" b="1" dirty="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50000"/>
              </a:lnSpc>
            </a:pPr>
            <a:r>
              <a:rPr lang="ja-JP" altLang="en-US" sz="700" dirty="0" smtClean="0">
                <a:solidFill>
                  <a:schemeClr val="tx1">
                    <a:lumMod val="65000"/>
                    <a:lumOff val="35000"/>
                  </a:schemeClr>
                </a:solidFill>
                <a:latin typeface="メイリオ" panose="020B0604030504040204" pitchFamily="50" charset="-128"/>
                <a:ea typeface="メイリオ" panose="020B0604030504040204" pitchFamily="50" charset="-128"/>
              </a:rPr>
              <a:t>東京都千代田区丸の内</a:t>
            </a:r>
            <a:r>
              <a:rPr lang="en-US" altLang="ja-JP" sz="700" dirty="0" smtClean="0">
                <a:solidFill>
                  <a:schemeClr val="tx1">
                    <a:lumMod val="65000"/>
                    <a:lumOff val="35000"/>
                  </a:schemeClr>
                </a:solidFill>
                <a:latin typeface="メイリオ" panose="020B0604030504040204" pitchFamily="50" charset="-128"/>
                <a:ea typeface="メイリオ" panose="020B0604030504040204" pitchFamily="50" charset="-128"/>
              </a:rPr>
              <a:t>1-4-1 </a:t>
            </a:r>
            <a:r>
              <a:rPr lang="ja-JP" altLang="en-US" sz="700" dirty="0" smtClean="0">
                <a:solidFill>
                  <a:schemeClr val="tx1">
                    <a:lumMod val="65000"/>
                    <a:lumOff val="35000"/>
                  </a:schemeClr>
                </a:solidFill>
                <a:latin typeface="メイリオ" panose="020B0604030504040204" pitchFamily="50" charset="-128"/>
                <a:ea typeface="メイリオ" panose="020B0604030504040204" pitchFamily="50" charset="-128"/>
              </a:rPr>
              <a:t>丸の内永楽ビルディング</a:t>
            </a:r>
            <a:r>
              <a:rPr lang="en-US" altLang="ja-JP" sz="700" dirty="0" smtClean="0">
                <a:solidFill>
                  <a:schemeClr val="tx1">
                    <a:lumMod val="65000"/>
                    <a:lumOff val="35000"/>
                  </a:schemeClr>
                </a:solidFill>
                <a:latin typeface="メイリオ" panose="020B0604030504040204" pitchFamily="50" charset="-128"/>
                <a:ea typeface="メイリオ" panose="020B0604030504040204" pitchFamily="50" charset="-128"/>
              </a:rPr>
              <a:t>B1</a:t>
            </a:r>
          </a:p>
          <a:p>
            <a:pPr>
              <a:lnSpc>
                <a:spcPct val="150000"/>
              </a:lnSpc>
            </a:pPr>
            <a:r>
              <a:rPr lang="en-US" altLang="ja-JP" sz="700" dirty="0" smtClean="0">
                <a:solidFill>
                  <a:schemeClr val="tx1">
                    <a:lumMod val="65000"/>
                    <a:lumOff val="35000"/>
                  </a:schemeClr>
                </a:solidFill>
                <a:latin typeface="メイリオ" panose="020B0604030504040204" pitchFamily="50" charset="-128"/>
                <a:ea typeface="メイリオ" panose="020B0604030504040204" pitchFamily="50" charset="-128"/>
              </a:rPr>
              <a:t>03-6269-9212</a:t>
            </a:r>
          </a:p>
        </p:txBody>
      </p:sp>
      <p:sp>
        <p:nvSpPr>
          <p:cNvPr id="35" name="テキスト ボックス 34"/>
          <p:cNvSpPr txBox="1"/>
          <p:nvPr/>
        </p:nvSpPr>
        <p:spPr>
          <a:xfrm>
            <a:off x="7860030" y="5317987"/>
            <a:ext cx="2551610" cy="600164"/>
          </a:xfrm>
          <a:prstGeom prst="rect">
            <a:avLst/>
          </a:prstGeom>
          <a:noFill/>
        </p:spPr>
        <p:txBody>
          <a:bodyPr wrap="square" rtlCol="0">
            <a:spAutoFit/>
          </a:bodyPr>
          <a:lstStyle/>
          <a:p>
            <a:pPr>
              <a:lnSpc>
                <a:spcPct val="150000"/>
              </a:lnSpc>
            </a:pPr>
            <a:r>
              <a:rPr lang="en-US" altLang="ja-JP" sz="800" b="1" dirty="0" err="1" smtClean="0">
                <a:solidFill>
                  <a:schemeClr val="tx1">
                    <a:lumMod val="65000"/>
                    <a:lumOff val="35000"/>
                  </a:schemeClr>
                </a:solidFill>
                <a:latin typeface="メイリオ" panose="020B0604030504040204" pitchFamily="50" charset="-128"/>
                <a:ea typeface="メイリオ" panose="020B0604030504040204" pitchFamily="50" charset="-128"/>
              </a:rPr>
              <a:t>AWkitchen</a:t>
            </a:r>
            <a:r>
              <a:rPr lang="en-US" altLang="ja-JP" sz="800" b="1" dirty="0" smtClean="0">
                <a:solidFill>
                  <a:schemeClr val="tx1">
                    <a:lumMod val="65000"/>
                    <a:lumOff val="35000"/>
                  </a:schemeClr>
                </a:solidFill>
                <a:latin typeface="メイリオ" panose="020B0604030504040204" pitchFamily="50" charset="-128"/>
                <a:ea typeface="メイリオ" panose="020B0604030504040204" pitchFamily="50" charset="-128"/>
              </a:rPr>
              <a:t> 10 </a:t>
            </a:r>
            <a:r>
              <a:rPr lang="ja-JP" altLang="en-US" sz="800" b="1" dirty="0" smtClean="0">
                <a:solidFill>
                  <a:schemeClr val="tx1">
                    <a:lumMod val="65000"/>
                    <a:lumOff val="35000"/>
                  </a:schemeClr>
                </a:solidFill>
                <a:latin typeface="メイリオ" panose="020B0604030504040204" pitchFamily="50" charset="-128"/>
                <a:ea typeface="メイリオ" panose="020B0604030504040204" pitchFamily="50" charset="-128"/>
              </a:rPr>
              <a:t>麻布十番店</a:t>
            </a:r>
            <a:endParaRPr lang="en-US" altLang="ja-JP" sz="800" b="1" dirty="0" smtClean="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50000"/>
              </a:lnSpc>
            </a:pPr>
            <a:r>
              <a:rPr lang="ja-JP" altLang="en-US" sz="700" dirty="0" smtClean="0">
                <a:solidFill>
                  <a:schemeClr val="tx1">
                    <a:lumMod val="65000"/>
                    <a:lumOff val="35000"/>
                  </a:schemeClr>
                </a:solidFill>
                <a:latin typeface="メイリオ" panose="020B0604030504040204" pitchFamily="50" charset="-128"/>
                <a:ea typeface="メイリオ" panose="020B0604030504040204" pitchFamily="50" charset="-128"/>
              </a:rPr>
              <a:t>東京都港区元麻布</a:t>
            </a:r>
            <a:r>
              <a:rPr lang="en-US" altLang="ja-JP" sz="700" dirty="0" smtClean="0">
                <a:solidFill>
                  <a:schemeClr val="tx1">
                    <a:lumMod val="65000"/>
                    <a:lumOff val="35000"/>
                  </a:schemeClr>
                </a:solidFill>
                <a:latin typeface="メイリオ" panose="020B0604030504040204" pitchFamily="50" charset="-128"/>
                <a:ea typeface="メイリオ" panose="020B0604030504040204" pitchFamily="50" charset="-128"/>
              </a:rPr>
              <a:t>3-11-3 </a:t>
            </a:r>
            <a:r>
              <a:rPr lang="ja-JP" altLang="en-US" sz="700" dirty="0" smtClean="0">
                <a:solidFill>
                  <a:schemeClr val="tx1">
                    <a:lumMod val="65000"/>
                    <a:lumOff val="35000"/>
                  </a:schemeClr>
                </a:solidFill>
                <a:latin typeface="メイリオ" panose="020B0604030504040204" pitchFamily="50" charset="-128"/>
                <a:ea typeface="メイリオ" panose="020B0604030504040204" pitchFamily="50" charset="-128"/>
              </a:rPr>
              <a:t>パティオ麻布十番</a:t>
            </a:r>
            <a:r>
              <a:rPr lang="en-US" altLang="ja-JP" sz="700" dirty="0" smtClean="0">
                <a:solidFill>
                  <a:schemeClr val="tx1">
                    <a:lumMod val="65000"/>
                    <a:lumOff val="35000"/>
                  </a:schemeClr>
                </a:solidFill>
                <a:latin typeface="メイリオ" panose="020B0604030504040204" pitchFamily="50" charset="-128"/>
                <a:ea typeface="メイリオ" panose="020B0604030504040204" pitchFamily="50" charset="-128"/>
              </a:rPr>
              <a:t>Ⅱ1F</a:t>
            </a:r>
          </a:p>
          <a:p>
            <a:pPr>
              <a:lnSpc>
                <a:spcPct val="150000"/>
              </a:lnSpc>
            </a:pPr>
            <a:r>
              <a:rPr lang="en-US" altLang="ja-JP" sz="700" dirty="0" smtClean="0">
                <a:solidFill>
                  <a:schemeClr val="tx1">
                    <a:lumMod val="65000"/>
                    <a:lumOff val="35000"/>
                  </a:schemeClr>
                </a:solidFill>
                <a:latin typeface="メイリオ" panose="020B0604030504040204" pitchFamily="50" charset="-128"/>
                <a:ea typeface="メイリオ" panose="020B0604030504040204" pitchFamily="50" charset="-128"/>
              </a:rPr>
              <a:t>03-3403-7196</a:t>
            </a:r>
          </a:p>
        </p:txBody>
      </p:sp>
      <p:pic>
        <p:nvPicPr>
          <p:cNvPr id="36" name="Picture 2" descr="wifiマークイラスト／無料イラストなら「イラストAC」"/>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535" t="10322" r="19714" b="9914"/>
          <a:stretch/>
        </p:blipFill>
        <p:spPr bwMode="auto">
          <a:xfrm>
            <a:off x="7992805" y="4838562"/>
            <a:ext cx="192248" cy="18945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ICチップのクレジットカードアイコン02素材 | 無料のアイコンイラスト集 icon-pi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559" t="23409" r="10441" b="23524"/>
          <a:stretch/>
        </p:blipFill>
        <p:spPr bwMode="auto">
          <a:xfrm>
            <a:off x="8271727" y="4841428"/>
            <a:ext cx="276279" cy="18326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テイクアウト／お持ち帰りのアイコン03素材 | 無料のアイコンイラスト集 icon-pi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921" t="11385" r="20612" b="11548"/>
          <a:stretch/>
        </p:blipFill>
        <p:spPr bwMode="auto">
          <a:xfrm>
            <a:off x="8634680" y="4833503"/>
            <a:ext cx="150091" cy="194513"/>
          </a:xfrm>
          <a:prstGeom prst="rect">
            <a:avLst/>
          </a:prstGeom>
          <a:noFill/>
          <a:extLst>
            <a:ext uri="{909E8E84-426E-40DD-AFC4-6F175D3DCCD1}">
              <a14:hiddenFill xmlns:a14="http://schemas.microsoft.com/office/drawing/2010/main">
                <a:solidFill>
                  <a:srgbClr val="FFFFFF"/>
                </a:solidFill>
              </a14:hiddenFill>
            </a:ext>
          </a:extLst>
        </p:spPr>
      </p:pic>
      <p:sp>
        <p:nvSpPr>
          <p:cNvPr id="39" name="角丸四角形 38"/>
          <p:cNvSpPr/>
          <p:nvPr/>
        </p:nvSpPr>
        <p:spPr>
          <a:xfrm>
            <a:off x="8885391" y="4856739"/>
            <a:ext cx="434751" cy="175543"/>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smtClean="0">
                <a:solidFill>
                  <a:schemeClr val="bg1"/>
                </a:solidFill>
                <a:latin typeface="メイリオ" panose="020B0604030504040204" pitchFamily="50" charset="-128"/>
                <a:ea typeface="メイリオ" panose="020B0604030504040204" pitchFamily="50" charset="-128"/>
              </a:rPr>
              <a:t>優待券</a:t>
            </a:r>
            <a:endParaRPr kumimoji="1" lang="ja-JP" altLang="en-US" sz="600" dirty="0">
              <a:solidFill>
                <a:schemeClr val="bg1"/>
              </a:solidFill>
              <a:latin typeface="メイリオ" panose="020B0604030504040204" pitchFamily="50" charset="-128"/>
              <a:ea typeface="メイリオ" panose="020B0604030504040204" pitchFamily="50" charset="-128"/>
            </a:endParaRPr>
          </a:p>
        </p:txBody>
      </p:sp>
      <p:pic>
        <p:nvPicPr>
          <p:cNvPr id="40" name="Picture 2" descr="wifiマークイラスト／無料イラストなら「イラストAC」"/>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535" t="10322" r="19714" b="9914"/>
          <a:stretch/>
        </p:blipFill>
        <p:spPr bwMode="auto">
          <a:xfrm>
            <a:off x="7992805" y="5933105"/>
            <a:ext cx="192248" cy="18945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ICチップのクレジットカードアイコン02素材 | 無料のアイコンイラスト集 icon-pi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559" t="23409" r="10441" b="23524"/>
          <a:stretch/>
        </p:blipFill>
        <p:spPr bwMode="auto">
          <a:xfrm>
            <a:off x="8271727" y="5935971"/>
            <a:ext cx="276279" cy="18326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テイクアウト／お持ち帰りのアイコン03素材 | 無料のアイコンイラスト集 icon-pi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921" t="11385" r="20612" b="11548"/>
          <a:stretch/>
        </p:blipFill>
        <p:spPr bwMode="auto">
          <a:xfrm>
            <a:off x="8634680" y="5928046"/>
            <a:ext cx="150091" cy="194513"/>
          </a:xfrm>
          <a:prstGeom prst="rect">
            <a:avLst/>
          </a:prstGeom>
          <a:noFill/>
          <a:extLst>
            <a:ext uri="{909E8E84-426E-40DD-AFC4-6F175D3DCCD1}">
              <a14:hiddenFill xmlns:a14="http://schemas.microsoft.com/office/drawing/2010/main">
                <a:solidFill>
                  <a:srgbClr val="FFFFFF"/>
                </a:solidFill>
              </a14:hiddenFill>
            </a:ext>
          </a:extLst>
        </p:spPr>
      </p:pic>
      <p:sp>
        <p:nvSpPr>
          <p:cNvPr id="43" name="角丸四角形 42"/>
          <p:cNvSpPr/>
          <p:nvPr/>
        </p:nvSpPr>
        <p:spPr>
          <a:xfrm>
            <a:off x="8885391" y="5951282"/>
            <a:ext cx="434751" cy="175543"/>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smtClean="0">
                <a:solidFill>
                  <a:schemeClr val="bg1"/>
                </a:solidFill>
                <a:latin typeface="メイリオ" panose="020B0604030504040204" pitchFamily="50" charset="-128"/>
                <a:ea typeface="メイリオ" panose="020B0604030504040204" pitchFamily="50" charset="-128"/>
              </a:rPr>
              <a:t>優待券</a:t>
            </a:r>
            <a:endParaRPr kumimoji="1" lang="ja-JP" altLang="en-US" sz="600" dirty="0">
              <a:solidFill>
                <a:schemeClr val="bg1"/>
              </a:solidFill>
              <a:latin typeface="メイリオ" panose="020B0604030504040204" pitchFamily="50" charset="-128"/>
              <a:ea typeface="メイリオ" panose="020B0604030504040204" pitchFamily="50" charset="-128"/>
            </a:endParaRPr>
          </a:p>
        </p:txBody>
      </p:sp>
      <p:sp>
        <p:nvSpPr>
          <p:cNvPr id="44" name="正方形/長方形 43"/>
          <p:cNvSpPr/>
          <p:nvPr/>
        </p:nvSpPr>
        <p:spPr>
          <a:xfrm>
            <a:off x="6963961" y="4229953"/>
            <a:ext cx="830212" cy="837109"/>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 name="図 44"/>
          <p:cNvPicPr>
            <a:picLocks noChangeAspect="1"/>
          </p:cNvPicPr>
          <p:nvPr/>
        </p:nvPicPr>
        <p:blipFill>
          <a:blip r:embed="rId6"/>
          <a:stretch>
            <a:fillRect/>
          </a:stretch>
        </p:blipFill>
        <p:spPr>
          <a:xfrm>
            <a:off x="7082069" y="4469013"/>
            <a:ext cx="623312" cy="275839"/>
          </a:xfrm>
          <a:prstGeom prst="rect">
            <a:avLst/>
          </a:prstGeom>
        </p:spPr>
      </p:pic>
      <p:cxnSp>
        <p:nvCxnSpPr>
          <p:cNvPr id="46" name="直線コネクタ 45"/>
          <p:cNvCxnSpPr/>
          <p:nvPr/>
        </p:nvCxnSpPr>
        <p:spPr>
          <a:xfrm flipV="1">
            <a:off x="6963960" y="6211445"/>
            <a:ext cx="3242486" cy="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6963961" y="5317987"/>
            <a:ext cx="830212" cy="837109"/>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8" name="図 47"/>
          <p:cNvPicPr>
            <a:picLocks noChangeAspect="1"/>
          </p:cNvPicPr>
          <p:nvPr/>
        </p:nvPicPr>
        <p:blipFill>
          <a:blip r:embed="rId6"/>
          <a:stretch>
            <a:fillRect/>
          </a:stretch>
        </p:blipFill>
        <p:spPr>
          <a:xfrm>
            <a:off x="7082069" y="5557047"/>
            <a:ext cx="623312" cy="275839"/>
          </a:xfrm>
          <a:prstGeom prst="rect">
            <a:avLst/>
          </a:prstGeom>
        </p:spPr>
      </p:pic>
      <p:cxnSp>
        <p:nvCxnSpPr>
          <p:cNvPr id="49" name="直線コネクタ 48"/>
          <p:cNvCxnSpPr/>
          <p:nvPr/>
        </p:nvCxnSpPr>
        <p:spPr>
          <a:xfrm flipV="1">
            <a:off x="6963960" y="5120225"/>
            <a:ext cx="3242486" cy="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6963960" y="4041374"/>
            <a:ext cx="3242486" cy="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6963960" y="2953331"/>
            <a:ext cx="3242486" cy="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正方形/長方形 51"/>
          <p:cNvSpPr/>
          <p:nvPr/>
        </p:nvSpPr>
        <p:spPr>
          <a:xfrm>
            <a:off x="6942732" y="1694374"/>
            <a:ext cx="3324674" cy="29625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latin typeface="メイリオ" panose="020B0604030504040204" pitchFamily="50" charset="-128"/>
                <a:ea typeface="メイリオ" panose="020B0604030504040204" pitchFamily="50" charset="-128"/>
              </a:rPr>
              <a:t>該当店舗：</a:t>
            </a:r>
            <a:r>
              <a:rPr lang="en-US" altLang="ja-JP" sz="1100" b="1" dirty="0" smtClean="0">
                <a:latin typeface="メイリオ" panose="020B0604030504040204" pitchFamily="50" charset="-128"/>
                <a:ea typeface="メイリオ" panose="020B0604030504040204" pitchFamily="50" charset="-128"/>
              </a:rPr>
              <a:t>10</a:t>
            </a:r>
            <a:r>
              <a:rPr lang="ja-JP" altLang="en-US" sz="1100" b="1" dirty="0" smtClean="0">
                <a:latin typeface="メイリオ" panose="020B0604030504040204" pitchFamily="50" charset="-128"/>
                <a:ea typeface="メイリオ" panose="020B0604030504040204" pitchFamily="50" charset="-128"/>
              </a:rPr>
              <a:t>件</a:t>
            </a:r>
            <a:endParaRPr kumimoji="1" lang="ja-JP" altLang="en-US" sz="1100" b="1" dirty="0">
              <a:latin typeface="メイリオ" panose="020B0604030504040204" pitchFamily="50" charset="-128"/>
              <a:ea typeface="メイリオ" panose="020B0604030504040204" pitchFamily="50" charset="-128"/>
            </a:endParaRPr>
          </a:p>
        </p:txBody>
      </p:sp>
      <p:sp>
        <p:nvSpPr>
          <p:cNvPr id="53" name="正方形/長方形 52"/>
          <p:cNvSpPr/>
          <p:nvPr/>
        </p:nvSpPr>
        <p:spPr>
          <a:xfrm>
            <a:off x="10337075" y="1694374"/>
            <a:ext cx="95794" cy="50286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10341901" y="1708859"/>
            <a:ext cx="95794" cy="8430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1753188" y="6448390"/>
            <a:ext cx="5420074" cy="307777"/>
          </a:xfrm>
          <a:prstGeom prst="rect">
            <a:avLst/>
          </a:prstGeom>
          <a:noFill/>
        </p:spPr>
        <p:txBody>
          <a:bodyPr wrap="none" rtlCol="0">
            <a:spAutoFit/>
          </a:bodyPr>
          <a:lstStyle/>
          <a:p>
            <a:r>
              <a:rPr kumimoji="1" lang="en-US" altLang="ja-JP" sz="1400" dirty="0" smtClean="0"/>
              <a:t>※</a:t>
            </a:r>
            <a:r>
              <a:rPr kumimoji="1" lang="ja-JP" altLang="en-US" sz="1400" dirty="0" smtClean="0"/>
              <a:t>店舗</a:t>
            </a:r>
            <a:r>
              <a:rPr kumimoji="1" lang="en-US" altLang="ja-JP" sz="1400" dirty="0" smtClean="0"/>
              <a:t>DB</a:t>
            </a:r>
            <a:r>
              <a:rPr kumimoji="1" lang="ja-JP" altLang="en-US" sz="1400" dirty="0" err="1" smtClean="0"/>
              <a:t>には</a:t>
            </a:r>
            <a:r>
              <a:rPr kumimoji="1" lang="ja-JP" altLang="en-US" sz="1400" dirty="0" smtClean="0"/>
              <a:t>最寄り駅、昼夜平均予算など、検索軸の項目を追加</a:t>
            </a:r>
            <a:endParaRPr kumimoji="1" lang="ja-JP" altLang="en-US" sz="1400" dirty="0"/>
          </a:p>
        </p:txBody>
      </p:sp>
      <p:sp>
        <p:nvSpPr>
          <p:cNvPr id="56" name="テキスト ボックス 55"/>
          <p:cNvSpPr txBox="1"/>
          <p:nvPr/>
        </p:nvSpPr>
        <p:spPr>
          <a:xfrm>
            <a:off x="2171680" y="4637167"/>
            <a:ext cx="1644937" cy="276999"/>
          </a:xfrm>
          <a:prstGeom prst="rect">
            <a:avLst/>
          </a:prstGeom>
          <a:noFill/>
        </p:spPr>
        <p:txBody>
          <a:bodyPr wrap="square" rtlCol="0">
            <a:spAutoFit/>
          </a:bodyPr>
          <a:lstStyle/>
          <a:p>
            <a:r>
              <a:rPr kumimoji="1"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海外のお店</a:t>
            </a:r>
            <a:r>
              <a:rPr lang="ja-JP" altLang="en-US" sz="1200" b="1" dirty="0" smtClean="0">
                <a:solidFill>
                  <a:schemeClr val="tx1">
                    <a:lumMod val="50000"/>
                    <a:lumOff val="50000"/>
                  </a:schemeClr>
                </a:solidFill>
                <a:latin typeface="メイリオ" panose="020B0604030504040204" pitchFamily="50" charset="-128"/>
                <a:ea typeface="メイリオ" panose="020B0604030504040204" pitchFamily="50" charset="-128"/>
              </a:rPr>
              <a:t>を探す</a:t>
            </a:r>
            <a:endParaRPr kumimoji="1" lang="en-US" altLang="ja-JP" sz="1200" b="1" dirty="0" smtClean="0">
              <a:solidFill>
                <a:schemeClr val="tx1">
                  <a:lumMod val="50000"/>
                  <a:lumOff val="50000"/>
                </a:schemeClr>
              </a:solidFill>
              <a:latin typeface="メイリオ" panose="020B0604030504040204" pitchFamily="50" charset="-128"/>
              <a:ea typeface="メイリオ" panose="020B0604030504040204" pitchFamily="50" charset="-128"/>
            </a:endParaRPr>
          </a:p>
        </p:txBody>
      </p:sp>
      <p:pic>
        <p:nvPicPr>
          <p:cNvPr id="57" name="Picture 12" descr="地球儀 | 無料のアイコン"/>
          <p:cNvPicPr>
            <a:picLocks noChangeAspect="1" noChangeArrowheads="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45569" y="4518399"/>
            <a:ext cx="426111" cy="426111"/>
          </a:xfrm>
          <a:prstGeom prst="rect">
            <a:avLst/>
          </a:prstGeom>
          <a:noFill/>
          <a:extLst>
            <a:ext uri="{909E8E84-426E-40DD-AFC4-6F175D3DCCD1}">
              <a14:hiddenFill xmlns:a14="http://schemas.microsoft.com/office/drawing/2010/main">
                <a:solidFill>
                  <a:srgbClr val="FFFFFF"/>
                </a:solidFill>
              </a14:hiddenFill>
            </a:ext>
          </a:extLst>
        </p:spPr>
      </p:pic>
      <p:cxnSp>
        <p:nvCxnSpPr>
          <p:cNvPr id="58" name="直線コネクタ 57"/>
          <p:cNvCxnSpPr/>
          <p:nvPr/>
        </p:nvCxnSpPr>
        <p:spPr>
          <a:xfrm>
            <a:off x="1831476" y="5024693"/>
            <a:ext cx="1834833"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9" name="線吹き出し 1 (枠付き) 58"/>
          <p:cNvSpPr/>
          <p:nvPr/>
        </p:nvSpPr>
        <p:spPr>
          <a:xfrm>
            <a:off x="3893913" y="5226431"/>
            <a:ext cx="2871416" cy="606455"/>
          </a:xfrm>
          <a:prstGeom prst="borderCallout1">
            <a:avLst>
              <a:gd name="adj1" fmla="val 47226"/>
              <a:gd name="adj2" fmla="val -53"/>
              <a:gd name="adj3" fmla="val 68836"/>
              <a:gd name="adj4" fmla="val -62281"/>
            </a:avLst>
          </a:prstGeom>
          <a:solidFill>
            <a:schemeClr val="bg1"/>
          </a:solidFill>
          <a:ln>
            <a:solidFill>
              <a:srgbClr val="FF0000"/>
            </a:solidFill>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rgbClr val="FF0000"/>
                </a:solidFill>
                <a:latin typeface="メイリオ" panose="020B0604030504040204" pitchFamily="50" charset="-128"/>
                <a:ea typeface="メイリオ" panose="020B0604030504040204" pitchFamily="50" charset="-128"/>
              </a:rPr>
              <a:t>海外店舗リスト表示のトリガー</a:t>
            </a:r>
            <a:endParaRPr kumimoji="1" lang="en-US" altLang="ja-JP" sz="1400" b="1" dirty="0" smtClean="0">
              <a:solidFill>
                <a:srgbClr val="FF0000"/>
              </a:solidFill>
              <a:latin typeface="メイリオ" panose="020B0604030504040204" pitchFamily="50" charset="-128"/>
              <a:ea typeface="メイリオ" panose="020B0604030504040204" pitchFamily="50" charset="-128"/>
            </a:endParaRPr>
          </a:p>
          <a:p>
            <a:r>
              <a:rPr lang="ja-JP" altLang="en-US" sz="1050" dirty="0" smtClean="0">
                <a:solidFill>
                  <a:srgbClr val="FF0000"/>
                </a:solidFill>
                <a:latin typeface="メイリオ" panose="020B0604030504040204" pitchFamily="50" charset="-128"/>
                <a:ea typeface="メイリオ" panose="020B0604030504040204" pitchFamily="50" charset="-128"/>
              </a:rPr>
              <a:t>・現状と同様の挙動を想定</a:t>
            </a:r>
            <a:endParaRPr kumimoji="1" lang="en-US" altLang="ja-JP" sz="1050" dirty="0" smtClean="0">
              <a:solidFill>
                <a:srgbClr val="FF0000"/>
              </a:solidFill>
              <a:latin typeface="メイリオ" panose="020B0604030504040204" pitchFamily="50" charset="-128"/>
              <a:ea typeface="メイリオ" panose="020B0604030504040204" pitchFamily="50" charset="-128"/>
            </a:endParaRPr>
          </a:p>
        </p:txBody>
      </p:sp>
      <p:sp>
        <p:nvSpPr>
          <p:cNvPr id="60" name="線吹き出し 1 (枠付き) 59"/>
          <p:cNvSpPr/>
          <p:nvPr/>
        </p:nvSpPr>
        <p:spPr>
          <a:xfrm>
            <a:off x="1736859" y="517378"/>
            <a:ext cx="1929449" cy="699570"/>
          </a:xfrm>
          <a:prstGeom prst="borderCallout1">
            <a:avLst>
              <a:gd name="adj1" fmla="val 93177"/>
              <a:gd name="adj2" fmla="val 30209"/>
              <a:gd name="adj3" fmla="val 360687"/>
              <a:gd name="adj4" fmla="val 46044"/>
            </a:avLst>
          </a:prstGeom>
          <a:solidFill>
            <a:schemeClr val="bg1"/>
          </a:solidFill>
          <a:ln>
            <a:solidFill>
              <a:srgbClr val="FF0000"/>
            </a:solidFill>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smtClean="0">
                <a:solidFill>
                  <a:srgbClr val="FF0000"/>
                </a:solidFill>
                <a:latin typeface="メイリオ" panose="020B0604030504040204" pitchFamily="50" charset="-128"/>
                <a:ea typeface="メイリオ" panose="020B0604030504040204" pitchFamily="50" charset="-128"/>
              </a:rPr>
              <a:t>検索機能</a:t>
            </a:r>
            <a:endParaRPr kumimoji="1" lang="en-US" altLang="ja-JP" sz="1200" b="1" dirty="0" smtClean="0">
              <a:solidFill>
                <a:srgbClr val="FF0000"/>
              </a:solidFill>
              <a:latin typeface="メイリオ" panose="020B0604030504040204" pitchFamily="50" charset="-128"/>
              <a:ea typeface="メイリオ" panose="020B0604030504040204" pitchFamily="50" charset="-128"/>
            </a:endParaRPr>
          </a:p>
          <a:p>
            <a:r>
              <a:rPr lang="ja-JP" altLang="en-US" sz="1050" dirty="0" smtClean="0">
                <a:solidFill>
                  <a:srgbClr val="FF0000"/>
                </a:solidFill>
                <a:latin typeface="メイリオ" panose="020B0604030504040204" pitchFamily="50" charset="-128"/>
                <a:ea typeface="メイリオ" panose="020B0604030504040204" pitchFamily="50" charset="-128"/>
              </a:rPr>
              <a:t>・フリーワード</a:t>
            </a:r>
            <a:endParaRPr lang="en-US" altLang="ja-JP" sz="1050" dirty="0" smtClean="0">
              <a:solidFill>
                <a:srgbClr val="FF0000"/>
              </a:solidFill>
              <a:latin typeface="メイリオ" panose="020B0604030504040204" pitchFamily="50" charset="-128"/>
              <a:ea typeface="メイリオ" panose="020B0604030504040204" pitchFamily="50" charset="-128"/>
            </a:endParaRPr>
          </a:p>
          <a:p>
            <a:r>
              <a:rPr kumimoji="1" lang="ja-JP" altLang="en-US" sz="1050" dirty="0" smtClean="0">
                <a:solidFill>
                  <a:srgbClr val="FF0000"/>
                </a:solidFill>
                <a:latin typeface="メイリオ" panose="020B0604030504040204" pitchFamily="50" charset="-128"/>
                <a:ea typeface="メイリオ" panose="020B0604030504040204" pitchFamily="50" charset="-128"/>
              </a:rPr>
              <a:t>・各種条件（複数選択可）</a:t>
            </a:r>
            <a:endParaRPr kumimoji="1" lang="ja-JP" altLang="en-US" sz="1050" dirty="0">
              <a:solidFill>
                <a:srgbClr val="FF0000"/>
              </a:solidFill>
              <a:latin typeface="メイリオ" panose="020B0604030504040204" pitchFamily="50" charset="-128"/>
              <a:ea typeface="メイリオ" panose="020B0604030504040204" pitchFamily="50" charset="-128"/>
            </a:endParaRPr>
          </a:p>
        </p:txBody>
      </p:sp>
      <p:sp>
        <p:nvSpPr>
          <p:cNvPr id="61" name="線吹き出し 1 (枠付き) 60"/>
          <p:cNvSpPr/>
          <p:nvPr/>
        </p:nvSpPr>
        <p:spPr>
          <a:xfrm>
            <a:off x="3901763" y="517378"/>
            <a:ext cx="2956236" cy="699570"/>
          </a:xfrm>
          <a:prstGeom prst="borderCallout1">
            <a:avLst>
              <a:gd name="adj1" fmla="val 93177"/>
              <a:gd name="adj2" fmla="val 30209"/>
              <a:gd name="adj3" fmla="val 331110"/>
              <a:gd name="adj4" fmla="val 43544"/>
            </a:avLst>
          </a:prstGeom>
          <a:solidFill>
            <a:schemeClr val="bg1"/>
          </a:solidFill>
          <a:ln>
            <a:solidFill>
              <a:srgbClr val="FF0000"/>
            </a:solidFill>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smtClean="0">
                <a:solidFill>
                  <a:srgbClr val="FF0000"/>
                </a:solidFill>
                <a:latin typeface="メイリオ" panose="020B0604030504040204" pitchFamily="50" charset="-128"/>
                <a:ea typeface="メイリオ" panose="020B0604030504040204" pitchFamily="50" charset="-128"/>
              </a:rPr>
              <a:t>地図表示</a:t>
            </a:r>
            <a:endParaRPr kumimoji="1" lang="en-US" altLang="ja-JP" sz="1200" b="1" dirty="0" smtClean="0">
              <a:solidFill>
                <a:srgbClr val="FF0000"/>
              </a:solidFill>
              <a:latin typeface="メイリオ" panose="020B0604030504040204" pitchFamily="50" charset="-128"/>
              <a:ea typeface="メイリオ" panose="020B0604030504040204" pitchFamily="50" charset="-128"/>
            </a:endParaRPr>
          </a:p>
          <a:p>
            <a:r>
              <a:rPr lang="ja-JP" altLang="en-US" sz="1050" dirty="0" smtClean="0">
                <a:solidFill>
                  <a:srgbClr val="FF0000"/>
                </a:solidFill>
                <a:latin typeface="メイリオ" panose="020B0604030504040204" pitchFamily="50" charset="-128"/>
                <a:ea typeface="メイリオ" panose="020B0604030504040204" pitchFamily="50" charset="-128"/>
              </a:rPr>
              <a:t>・検索に該当する複数店舗のピンが立つ</a:t>
            </a:r>
            <a:endParaRPr lang="en-US" altLang="ja-JP" sz="1050" dirty="0" smtClean="0">
              <a:solidFill>
                <a:srgbClr val="FF0000"/>
              </a:solidFill>
              <a:latin typeface="メイリオ" panose="020B0604030504040204" pitchFamily="50" charset="-128"/>
              <a:ea typeface="メイリオ" panose="020B0604030504040204" pitchFamily="50" charset="-128"/>
            </a:endParaRPr>
          </a:p>
          <a:p>
            <a:r>
              <a:rPr kumimoji="1" lang="ja-JP" altLang="en-US" sz="1050" dirty="0" smtClean="0">
                <a:solidFill>
                  <a:srgbClr val="FF0000"/>
                </a:solidFill>
                <a:latin typeface="メイリオ" panose="020B0604030504040204" pitchFamily="50" charset="-128"/>
                <a:ea typeface="メイリオ" panose="020B0604030504040204" pitchFamily="50" charset="-128"/>
              </a:rPr>
              <a:t>・地図を動かしても</a:t>
            </a:r>
            <a:r>
              <a:rPr lang="ja-JP" altLang="en-US" sz="1050" dirty="0">
                <a:solidFill>
                  <a:srgbClr val="FF0000"/>
                </a:solidFill>
                <a:latin typeface="メイリオ" panose="020B0604030504040204" pitchFamily="50" charset="-128"/>
                <a:ea typeface="メイリオ" panose="020B0604030504040204" pitchFamily="50" charset="-128"/>
              </a:rPr>
              <a:t>検索条件を維持</a:t>
            </a:r>
            <a:r>
              <a:rPr lang="ja-JP" altLang="en-US" sz="1050" dirty="0" smtClean="0">
                <a:solidFill>
                  <a:srgbClr val="FF0000"/>
                </a:solidFill>
                <a:latin typeface="メイリオ" panose="020B0604030504040204" pitchFamily="50" charset="-128"/>
                <a:ea typeface="メイリオ" panose="020B0604030504040204" pitchFamily="50" charset="-128"/>
              </a:rPr>
              <a:t>し、</a:t>
            </a:r>
            <a:r>
              <a:rPr kumimoji="1" lang="ja-JP" altLang="en-US" sz="1050" dirty="0" smtClean="0">
                <a:solidFill>
                  <a:srgbClr val="FF0000"/>
                </a:solidFill>
                <a:latin typeface="メイリオ" panose="020B0604030504040204" pitchFamily="50" charset="-128"/>
                <a:ea typeface="メイリオ" panose="020B0604030504040204" pitchFamily="50" charset="-128"/>
              </a:rPr>
              <a:t>表示領域内にて、該当店舗が新たに表示される</a:t>
            </a:r>
            <a:endParaRPr kumimoji="1" lang="ja-JP" altLang="en-US" sz="1400" dirty="0">
              <a:solidFill>
                <a:srgbClr val="FF0000"/>
              </a:solidFill>
              <a:latin typeface="メイリオ" panose="020B0604030504040204" pitchFamily="50" charset="-128"/>
              <a:ea typeface="メイリオ" panose="020B0604030504040204" pitchFamily="50" charset="-128"/>
            </a:endParaRPr>
          </a:p>
        </p:txBody>
      </p:sp>
      <p:sp>
        <p:nvSpPr>
          <p:cNvPr id="62" name="線吹き出し 1 (枠付き) 61"/>
          <p:cNvSpPr/>
          <p:nvPr/>
        </p:nvSpPr>
        <p:spPr>
          <a:xfrm>
            <a:off x="7680933" y="517378"/>
            <a:ext cx="2812895" cy="705723"/>
          </a:xfrm>
          <a:prstGeom prst="borderCallout1">
            <a:avLst>
              <a:gd name="adj1" fmla="val 93177"/>
              <a:gd name="adj2" fmla="val 30209"/>
              <a:gd name="adj3" fmla="val 288914"/>
              <a:gd name="adj4" fmla="val 48989"/>
            </a:avLst>
          </a:prstGeom>
          <a:solidFill>
            <a:schemeClr val="bg1"/>
          </a:solidFill>
          <a:ln>
            <a:solidFill>
              <a:srgbClr val="FF0000"/>
            </a:solidFill>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smtClean="0">
                <a:solidFill>
                  <a:srgbClr val="FF0000"/>
                </a:solidFill>
                <a:latin typeface="メイリオ" panose="020B0604030504040204" pitchFamily="50" charset="-128"/>
                <a:ea typeface="メイリオ" panose="020B0604030504040204" pitchFamily="50" charset="-128"/>
              </a:rPr>
              <a:t>店舗リスト</a:t>
            </a:r>
            <a:endParaRPr kumimoji="1" lang="en-US" altLang="ja-JP" sz="1200" b="1" dirty="0" smtClean="0">
              <a:solidFill>
                <a:srgbClr val="FF0000"/>
              </a:solidFill>
              <a:latin typeface="メイリオ" panose="020B0604030504040204" pitchFamily="50" charset="-128"/>
              <a:ea typeface="メイリオ" panose="020B0604030504040204" pitchFamily="50" charset="-128"/>
            </a:endParaRPr>
          </a:p>
          <a:p>
            <a:r>
              <a:rPr lang="ja-JP" altLang="en-US" sz="1050" dirty="0" smtClean="0">
                <a:solidFill>
                  <a:srgbClr val="FF0000"/>
                </a:solidFill>
                <a:latin typeface="メイリオ" panose="020B0604030504040204" pitchFamily="50" charset="-128"/>
                <a:ea typeface="メイリオ" panose="020B0604030504040204" pitchFamily="50" charset="-128"/>
              </a:rPr>
              <a:t>・該当する複数店舗の一覧。地図表示と一致する。</a:t>
            </a:r>
            <a:endParaRPr lang="en-US" altLang="ja-JP" sz="1050" dirty="0" smtClean="0">
              <a:solidFill>
                <a:srgbClr val="FF0000"/>
              </a:solidFill>
              <a:latin typeface="メイリオ" panose="020B0604030504040204" pitchFamily="50" charset="-128"/>
              <a:ea typeface="メイリオ" panose="020B0604030504040204" pitchFamily="50" charset="-128"/>
            </a:endParaRPr>
          </a:p>
          <a:p>
            <a:r>
              <a:rPr lang="ja-JP" altLang="en-US" sz="1050" dirty="0" smtClean="0">
                <a:solidFill>
                  <a:srgbClr val="FF0000"/>
                </a:solidFill>
                <a:latin typeface="メイリオ" panose="020B0604030504040204" pitchFamily="50" charset="-128"/>
                <a:ea typeface="メイリオ" panose="020B0604030504040204" pitchFamily="50" charset="-128"/>
              </a:rPr>
              <a:t>・リンク先は店舗ページ</a:t>
            </a:r>
            <a:endParaRPr kumimoji="1" lang="ja-JP" altLang="en-US" sz="14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30170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57591" y="70747"/>
            <a:ext cx="6853105"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en-US" altLang="ja-JP" sz="1600" b="1" dirty="0" smtClean="0">
                <a:latin typeface="メイリオ" panose="020B0604030504040204" pitchFamily="50" charset="-128"/>
                <a:ea typeface="メイリオ" panose="020B0604030504040204" pitchFamily="50" charset="-128"/>
              </a:rPr>
              <a:t>【</a:t>
            </a:r>
            <a:r>
              <a:rPr kumimoji="1" lang="ja-JP" altLang="en-US" sz="1600" b="1" dirty="0" smtClean="0">
                <a:latin typeface="メイリオ" panose="020B0604030504040204" pitchFamily="50" charset="-128"/>
                <a:ea typeface="メイリオ" panose="020B0604030504040204" pitchFamily="50" charset="-128"/>
              </a:rPr>
              <a:t>マーケ</a:t>
            </a:r>
            <a:r>
              <a:rPr kumimoji="1" lang="en-US" altLang="ja-JP" sz="1600" b="1" dirty="0" smtClean="0">
                <a:latin typeface="メイリオ" panose="020B0604030504040204" pitchFamily="50" charset="-128"/>
                <a:ea typeface="メイリオ" panose="020B0604030504040204" pitchFamily="50" charset="-128"/>
              </a:rPr>
              <a:t>】</a:t>
            </a:r>
            <a:r>
              <a:rPr kumimoji="1" lang="ja-JP" altLang="en-US" sz="1600" b="1" dirty="0" smtClean="0">
                <a:latin typeface="メイリオ" panose="020B0604030504040204" pitchFamily="50" charset="-128"/>
                <a:ea typeface="メイリオ" panose="020B0604030504040204" pitchFamily="50" charset="-128"/>
              </a:rPr>
              <a:t>各プロパティの要件定義の概要</a:t>
            </a:r>
            <a:r>
              <a:rPr kumimoji="1" lang="en-US" altLang="ja-JP" sz="1600" b="1" dirty="0" smtClean="0">
                <a:latin typeface="メイリオ" panose="020B0604030504040204" pitchFamily="50" charset="-128"/>
                <a:ea typeface="メイリオ" panose="020B0604030504040204" pitchFamily="50" charset="-128"/>
              </a:rPr>
              <a:t>_</a:t>
            </a:r>
            <a:r>
              <a:rPr kumimoji="1" lang="ja-JP" altLang="en-US" sz="1600" b="1" dirty="0" smtClean="0">
                <a:latin typeface="メイリオ" panose="020B0604030504040204" pitchFamily="50" charset="-128"/>
                <a:ea typeface="メイリオ" panose="020B0604030504040204" pitchFamily="50" charset="-128"/>
              </a:rPr>
              <a:t>基本機能</a:t>
            </a:r>
            <a:endParaRPr kumimoji="1" lang="ja-JP" altLang="en-US" sz="1600" b="1" dirty="0">
              <a:latin typeface="メイリオ" panose="020B0604030504040204" pitchFamily="50" charset="-128"/>
              <a:ea typeface="メイリオ" panose="020B0604030504040204" pitchFamily="50" charset="-128"/>
            </a:endParaRPr>
          </a:p>
        </p:txBody>
      </p:sp>
      <p:cxnSp>
        <p:nvCxnSpPr>
          <p:cNvPr id="3" name="直線コネクタ 2"/>
          <p:cNvCxnSpPr/>
          <p:nvPr/>
        </p:nvCxnSpPr>
        <p:spPr>
          <a:xfrm>
            <a:off x="139337" y="409301"/>
            <a:ext cx="1187849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39337" y="409301"/>
            <a:ext cx="1187849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0" name="表 19"/>
          <p:cNvGraphicFramePr>
            <a:graphicFrameLocks noGrp="1"/>
          </p:cNvGraphicFramePr>
          <p:nvPr>
            <p:extLst>
              <p:ext uri="{D42A27DB-BD31-4B8C-83A1-F6EECF244321}">
                <p14:modId xmlns:p14="http://schemas.microsoft.com/office/powerpoint/2010/main" val="1229665910"/>
              </p:ext>
            </p:extLst>
          </p:nvPr>
        </p:nvGraphicFramePr>
        <p:xfrm>
          <a:off x="357590" y="719666"/>
          <a:ext cx="11573152" cy="4679649"/>
        </p:xfrm>
        <a:graphic>
          <a:graphicData uri="http://schemas.openxmlformats.org/drawingml/2006/table">
            <a:tbl>
              <a:tblPr firstRow="1" bandRow="1">
                <a:tableStyleId>{5C22544A-7EE6-4342-B048-85BDC9FD1C3A}</a:tableStyleId>
              </a:tblPr>
              <a:tblGrid>
                <a:gridCol w="2893288">
                  <a:extLst>
                    <a:ext uri="{9D8B030D-6E8A-4147-A177-3AD203B41FA5}">
                      <a16:colId xmlns:a16="http://schemas.microsoft.com/office/drawing/2014/main" val="4139832294"/>
                    </a:ext>
                  </a:extLst>
                </a:gridCol>
                <a:gridCol w="2893288">
                  <a:extLst>
                    <a:ext uri="{9D8B030D-6E8A-4147-A177-3AD203B41FA5}">
                      <a16:colId xmlns:a16="http://schemas.microsoft.com/office/drawing/2014/main" val="1500872561"/>
                    </a:ext>
                  </a:extLst>
                </a:gridCol>
                <a:gridCol w="2893288">
                  <a:extLst>
                    <a:ext uri="{9D8B030D-6E8A-4147-A177-3AD203B41FA5}">
                      <a16:colId xmlns:a16="http://schemas.microsoft.com/office/drawing/2014/main" val="3568124163"/>
                    </a:ext>
                  </a:extLst>
                </a:gridCol>
                <a:gridCol w="2893288">
                  <a:extLst>
                    <a:ext uri="{9D8B030D-6E8A-4147-A177-3AD203B41FA5}">
                      <a16:colId xmlns:a16="http://schemas.microsoft.com/office/drawing/2014/main" val="1392538079"/>
                    </a:ext>
                  </a:extLst>
                </a:gridCol>
              </a:tblGrid>
              <a:tr h="519961">
                <a:tc>
                  <a:txBody>
                    <a:bodyPr/>
                    <a:lstStyle/>
                    <a:p>
                      <a:pPr algn="ctr"/>
                      <a:r>
                        <a:rPr kumimoji="1" lang="ja-JP" altLang="en-US" dirty="0" smtClean="0">
                          <a:latin typeface="メイリオ" panose="020B0604030504040204" pitchFamily="50" charset="-128"/>
                          <a:ea typeface="メイリオ" panose="020B0604030504040204" pitchFamily="50" charset="-128"/>
                        </a:rPr>
                        <a:t>項目</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dirty="0" smtClean="0">
                          <a:latin typeface="メイリオ" panose="020B0604030504040204" pitchFamily="50" charset="-128"/>
                          <a:ea typeface="メイリオ" panose="020B0604030504040204" pitchFamily="50" charset="-128"/>
                        </a:rPr>
                        <a:t>①業態ページ</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dirty="0" smtClean="0">
                          <a:latin typeface="メイリオ" panose="020B0604030504040204" pitchFamily="50" charset="-128"/>
                          <a:ea typeface="メイリオ" panose="020B0604030504040204" pitchFamily="50" charset="-128"/>
                        </a:rPr>
                        <a:t>②店舗ページ</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dirty="0" smtClean="0">
                          <a:latin typeface="メイリオ" panose="020B0604030504040204" pitchFamily="50" charset="-128"/>
                          <a:ea typeface="メイリオ" panose="020B0604030504040204" pitchFamily="50" charset="-128"/>
                        </a:rPr>
                        <a:t>③レストランサーチ</a:t>
                      </a:r>
                      <a:endParaRPr kumimoji="1" lang="ja-JP" altLang="en-US"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642558083"/>
                  </a:ext>
                </a:extLst>
              </a:tr>
              <a:tr h="519961">
                <a:tc>
                  <a:txBody>
                    <a:bodyPr/>
                    <a:lstStyle/>
                    <a:p>
                      <a:pPr algn="ctr"/>
                      <a:r>
                        <a:rPr kumimoji="1" lang="en-US" altLang="ja-JP" dirty="0" smtClean="0">
                          <a:latin typeface="メイリオ" panose="020B0604030504040204" pitchFamily="50" charset="-128"/>
                          <a:ea typeface="メイリオ" panose="020B0604030504040204" pitchFamily="50" charset="-128"/>
                        </a:rPr>
                        <a:t>CMS</a:t>
                      </a:r>
                      <a:r>
                        <a:rPr kumimoji="1" lang="ja-JP" altLang="en-US" dirty="0" smtClean="0">
                          <a:latin typeface="メイリオ" panose="020B0604030504040204" pitchFamily="50" charset="-128"/>
                          <a:ea typeface="メイリオ" panose="020B0604030504040204" pitchFamily="50" charset="-128"/>
                        </a:rPr>
                        <a:t>構築</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dirty="0" smtClean="0">
                          <a:latin typeface="メイリオ" panose="020B0604030504040204" pitchFamily="50" charset="-128"/>
                          <a:ea typeface="メイリオ" panose="020B0604030504040204" pitchFamily="50" charset="-128"/>
                        </a:rPr>
                        <a:t>〇</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dirty="0" smtClean="0">
                          <a:latin typeface="メイリオ" panose="020B0604030504040204" pitchFamily="50" charset="-128"/>
                          <a:ea typeface="メイリオ" panose="020B0604030504040204" pitchFamily="50" charset="-128"/>
                        </a:rPr>
                        <a:t>〇</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dirty="0" smtClean="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387838623"/>
                  </a:ext>
                </a:extLst>
              </a:tr>
              <a:tr h="519961">
                <a:tc>
                  <a:txBody>
                    <a:bodyPr/>
                    <a:lstStyle/>
                    <a:p>
                      <a:pPr algn="ctr"/>
                      <a:r>
                        <a:rPr kumimoji="1" lang="ja-JP" altLang="en-US" dirty="0" smtClean="0">
                          <a:latin typeface="メイリオ" panose="020B0604030504040204" pitchFamily="50" charset="-128"/>
                          <a:ea typeface="メイリオ" panose="020B0604030504040204" pitchFamily="50" charset="-128"/>
                        </a:rPr>
                        <a:t>外国語版ページ</a:t>
                      </a:r>
                      <a:r>
                        <a:rPr kumimoji="1" lang="en-US" altLang="ja-JP" sz="1000" dirty="0" smtClean="0">
                          <a:latin typeface="メイリオ" panose="020B0604030504040204" pitchFamily="50" charset="-128"/>
                          <a:ea typeface="メイリオ" panose="020B0604030504040204" pitchFamily="50" charset="-128"/>
                        </a:rPr>
                        <a:t>※1</a:t>
                      </a:r>
                      <a:endParaRPr kumimoji="1" lang="ja-JP" altLang="en-US" sz="10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dirty="0" smtClean="0">
                          <a:latin typeface="メイリオ" panose="020B0604030504040204" pitchFamily="50" charset="-128"/>
                          <a:ea typeface="メイリオ" panose="020B0604030504040204" pitchFamily="50" charset="-128"/>
                        </a:rPr>
                        <a:t>英のみ</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dirty="0" smtClean="0">
                          <a:latin typeface="メイリオ" panose="020B0604030504040204" pitchFamily="50" charset="-128"/>
                          <a:ea typeface="メイリオ" panose="020B0604030504040204" pitchFamily="50" charset="-128"/>
                        </a:rPr>
                        <a:t>英のみ</a:t>
                      </a:r>
                      <a:endParaRPr kumimoji="1" lang="en-US" altLang="ja-JP" dirty="0" smtClean="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dirty="0" smtClean="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4095979183"/>
                  </a:ext>
                </a:extLst>
              </a:tr>
              <a:tr h="519961">
                <a:tc>
                  <a:txBody>
                    <a:bodyPr/>
                    <a:lstStyle/>
                    <a:p>
                      <a:pPr algn="ctr"/>
                      <a:r>
                        <a:rPr kumimoji="1" lang="en-US" altLang="ja-JP" dirty="0" smtClean="0">
                          <a:latin typeface="メイリオ" panose="020B0604030504040204" pitchFamily="50" charset="-128"/>
                          <a:ea typeface="メイリオ" panose="020B0604030504040204" pitchFamily="50" charset="-128"/>
                        </a:rPr>
                        <a:t>SEO</a:t>
                      </a:r>
                      <a:r>
                        <a:rPr kumimoji="1" lang="ja-JP" altLang="en-US" dirty="0" smtClean="0">
                          <a:latin typeface="メイリオ" panose="020B0604030504040204" pitchFamily="50" charset="-128"/>
                          <a:ea typeface="メイリオ" panose="020B0604030504040204" pitchFamily="50" charset="-128"/>
                        </a:rPr>
                        <a:t>対策</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メイリオ" panose="020B0604030504040204" pitchFamily="50" charset="-128"/>
                          <a:ea typeface="メイリオ" panose="020B0604030504040204" pitchFamily="50" charset="-128"/>
                        </a:rPr>
                        <a:t>〇</a:t>
                      </a:r>
                    </a:p>
                  </a:txBody>
                  <a:tcPr anchor="ctr"/>
                </a:tc>
                <a:tc>
                  <a:txBody>
                    <a:bodyPr/>
                    <a:lstStyle/>
                    <a:p>
                      <a:pPr algn="ctr"/>
                      <a:r>
                        <a:rPr kumimoji="1" lang="ja-JP" altLang="en-US" dirty="0" smtClean="0">
                          <a:latin typeface="メイリオ" panose="020B0604030504040204" pitchFamily="50" charset="-128"/>
                          <a:ea typeface="メイリオ" panose="020B0604030504040204" pitchFamily="50" charset="-128"/>
                        </a:rPr>
                        <a:t>〇</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dirty="0" smtClean="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770982077"/>
                  </a:ext>
                </a:extLst>
              </a:tr>
              <a:tr h="519961">
                <a:tc>
                  <a:txBody>
                    <a:bodyPr/>
                    <a:lstStyle/>
                    <a:p>
                      <a:pPr algn="ctr"/>
                      <a:r>
                        <a:rPr kumimoji="1" lang="en-US" altLang="ja-JP" dirty="0" smtClean="0">
                          <a:latin typeface="メイリオ" panose="020B0604030504040204" pitchFamily="50" charset="-128"/>
                          <a:ea typeface="メイリオ" panose="020B0604030504040204" pitchFamily="50" charset="-128"/>
                        </a:rPr>
                        <a:t>GMB</a:t>
                      </a:r>
                      <a:r>
                        <a:rPr kumimoji="1" lang="ja-JP" altLang="en-US" dirty="0" smtClean="0">
                          <a:latin typeface="メイリオ" panose="020B0604030504040204" pitchFamily="50" charset="-128"/>
                          <a:ea typeface="メイリオ" panose="020B0604030504040204" pitchFamily="50" charset="-128"/>
                        </a:rPr>
                        <a:t>連携</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dirty="0" smtClean="0">
                          <a:latin typeface="メイリオ" panose="020B0604030504040204" pitchFamily="50" charset="-128"/>
                          <a:ea typeface="メイリオ" panose="020B0604030504040204" pitchFamily="50" charset="-128"/>
                        </a:rPr>
                        <a:t>〇</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dirty="0" smtClean="0">
                          <a:latin typeface="メイリオ" panose="020B0604030504040204" pitchFamily="50" charset="-128"/>
                          <a:ea typeface="メイリオ" panose="020B0604030504040204" pitchFamily="50" charset="-128"/>
                        </a:rPr>
                        <a:t>〇</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dirty="0" smtClean="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765472166"/>
                  </a:ext>
                </a:extLst>
              </a:tr>
              <a:tr h="519961">
                <a:tc>
                  <a:txBody>
                    <a:bodyPr/>
                    <a:lstStyle/>
                    <a:p>
                      <a:pPr algn="ctr"/>
                      <a:r>
                        <a:rPr kumimoji="1" lang="ja-JP" altLang="en-US" dirty="0" smtClean="0">
                          <a:latin typeface="メイリオ" panose="020B0604030504040204" pitchFamily="50" charset="-128"/>
                          <a:ea typeface="メイリオ" panose="020B0604030504040204" pitchFamily="50" charset="-128"/>
                        </a:rPr>
                        <a:t>店舗検索</a:t>
                      </a:r>
                      <a:endParaRPr kumimoji="1" lang="ja-JP" altLang="en-US" sz="10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dirty="0" smtClean="0">
                          <a:latin typeface="メイリオ" panose="020B0604030504040204" pitchFamily="50" charset="-128"/>
                          <a:ea typeface="メイリオ" panose="020B0604030504040204" pitchFamily="50" charset="-128"/>
                        </a:rPr>
                        <a:t>-</a:t>
                      </a:r>
                      <a:r>
                        <a:rPr kumimoji="1" lang="en-US" altLang="ja-JP" sz="1000" dirty="0" smtClean="0">
                          <a:latin typeface="メイリオ" panose="020B0604030504040204" pitchFamily="50" charset="-128"/>
                          <a:ea typeface="メイリオ" panose="020B0604030504040204" pitchFamily="50" charset="-128"/>
                        </a:rPr>
                        <a:t>※2</a:t>
                      </a:r>
                      <a:endParaRPr kumimoji="1" lang="ja-JP" altLang="en-US" sz="1000"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dirty="0" smtClean="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dirty="0" smtClean="0">
                          <a:latin typeface="メイリオ" panose="020B0604030504040204" pitchFamily="50" charset="-128"/>
                          <a:ea typeface="メイリオ" panose="020B0604030504040204" pitchFamily="50" charset="-128"/>
                        </a:rPr>
                        <a:t>〇</a:t>
                      </a:r>
                      <a:endParaRPr kumimoji="1" lang="ja-JP" altLang="en-US"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776294054"/>
                  </a:ext>
                </a:extLst>
              </a:tr>
              <a:tr h="519961">
                <a:tc>
                  <a:txBody>
                    <a:bodyPr/>
                    <a:lstStyle/>
                    <a:p>
                      <a:pPr algn="ctr"/>
                      <a:r>
                        <a:rPr kumimoji="1" lang="ja-JP" altLang="en-US" dirty="0" smtClean="0">
                          <a:latin typeface="メイリオ" panose="020B0604030504040204" pitchFamily="50" charset="-128"/>
                          <a:ea typeface="メイリオ" panose="020B0604030504040204" pitchFamily="50" charset="-128"/>
                        </a:rPr>
                        <a:t>編集権限設定</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dirty="0" smtClean="0">
                          <a:latin typeface="メイリオ" panose="020B0604030504040204" pitchFamily="50" charset="-128"/>
                          <a:ea typeface="メイリオ" panose="020B0604030504040204" pitchFamily="50" charset="-128"/>
                        </a:rPr>
                        <a:t>〇</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dirty="0" smtClean="0">
                          <a:latin typeface="メイリオ" panose="020B0604030504040204" pitchFamily="50" charset="-128"/>
                          <a:ea typeface="メイリオ" panose="020B0604030504040204" pitchFamily="50" charset="-128"/>
                        </a:rPr>
                        <a:t>〇</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dirty="0" smtClean="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840399784"/>
                  </a:ext>
                </a:extLst>
              </a:tr>
              <a:tr h="519961">
                <a:tc>
                  <a:txBody>
                    <a:bodyPr/>
                    <a:lstStyle/>
                    <a:p>
                      <a:pPr algn="ctr"/>
                      <a:r>
                        <a:rPr kumimoji="1" lang="ja-JP" altLang="en-US" dirty="0" smtClean="0">
                          <a:latin typeface="メイリオ" panose="020B0604030504040204" pitchFamily="50" charset="-128"/>
                          <a:ea typeface="メイリオ" panose="020B0604030504040204" pitchFamily="50" charset="-128"/>
                        </a:rPr>
                        <a:t>問合せフォーム</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dirty="0" smtClean="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dirty="0" smtClean="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a:txBody>
                  <a:tcPr anchor="ctr"/>
                </a:tc>
                <a:tc>
                  <a:txBody>
                    <a:bodyPr/>
                    <a:lstStyle/>
                    <a:p>
                      <a:pPr algn="ctr"/>
                      <a:r>
                        <a:rPr kumimoji="1" lang="en-US" altLang="ja-JP" dirty="0" smtClean="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603678339"/>
                  </a:ext>
                </a:extLst>
              </a:tr>
              <a:tr h="519961">
                <a:tc>
                  <a:txBody>
                    <a:bodyPr/>
                    <a:lstStyle/>
                    <a:p>
                      <a:pPr algn="ctr"/>
                      <a:r>
                        <a:rPr kumimoji="1" lang="ja-JP" altLang="en-US" dirty="0" smtClean="0">
                          <a:latin typeface="メイリオ" panose="020B0604030504040204" pitchFamily="50" charset="-128"/>
                          <a:ea typeface="メイリオ" panose="020B0604030504040204" pitchFamily="50" charset="-128"/>
                        </a:rPr>
                        <a:t>問合せ内容確認画面</a:t>
                      </a: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dirty="0" smtClean="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dirty="0" smtClean="0">
                          <a:latin typeface="メイリオ" panose="020B0604030504040204" pitchFamily="50" charset="-128"/>
                          <a:ea typeface="メイリオ" panose="020B0604030504040204" pitchFamily="50" charset="-128"/>
                        </a:rPr>
                        <a:t>-</a:t>
                      </a:r>
                      <a:r>
                        <a:rPr kumimoji="1" lang="en-US" altLang="ja-JP" sz="1000" dirty="0" smtClean="0">
                          <a:latin typeface="メイリオ" panose="020B0604030504040204" pitchFamily="50" charset="-128"/>
                          <a:ea typeface="メイリオ" panose="020B0604030504040204" pitchFamily="50" charset="-128"/>
                        </a:rPr>
                        <a:t>※3</a:t>
                      </a:r>
                      <a:endParaRPr kumimoji="1" lang="ja-JP" altLang="en-US" sz="1000" dirty="0">
                        <a:latin typeface="メイリオ" panose="020B0604030504040204" pitchFamily="50" charset="-128"/>
                        <a:ea typeface="メイリオ" panose="020B0604030504040204" pitchFamily="50" charset="-128"/>
                      </a:endParaRPr>
                    </a:p>
                  </a:txBody>
                  <a:tcPr/>
                </a:tc>
                <a:tc>
                  <a:txBody>
                    <a:bodyPr/>
                    <a:lstStyle/>
                    <a:p>
                      <a:pPr algn="ctr"/>
                      <a:r>
                        <a:rPr kumimoji="1" lang="en-US" altLang="ja-JP" dirty="0" smtClean="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4080974530"/>
                  </a:ext>
                </a:extLst>
              </a:tr>
            </a:tbl>
          </a:graphicData>
        </a:graphic>
      </p:graphicFrame>
      <p:sp>
        <p:nvSpPr>
          <p:cNvPr id="21" name="テキスト ボックス 20"/>
          <p:cNvSpPr txBox="1"/>
          <p:nvPr/>
        </p:nvSpPr>
        <p:spPr>
          <a:xfrm>
            <a:off x="1166948" y="5573486"/>
            <a:ext cx="9198352" cy="600164"/>
          </a:xfrm>
          <a:prstGeom prst="rect">
            <a:avLst/>
          </a:prstGeom>
          <a:noFill/>
        </p:spPr>
        <p:txBody>
          <a:bodyPr wrap="none" rtlCol="0">
            <a:spAutoFit/>
          </a:bodyPr>
          <a:lstStyle/>
          <a:p>
            <a:r>
              <a:rPr kumimoji="1" lang="en-US" altLang="ja-JP" sz="1100" dirty="0" smtClean="0">
                <a:latin typeface="メイリオ" panose="020B0604030504040204" pitchFamily="50" charset="-128"/>
                <a:ea typeface="メイリオ" panose="020B0604030504040204" pitchFamily="50" charset="-128"/>
              </a:rPr>
              <a:t>※1</a:t>
            </a:r>
            <a:r>
              <a:rPr kumimoji="1" lang="ja-JP" altLang="en-US" sz="1100" dirty="0" smtClean="0">
                <a:latin typeface="メイリオ" panose="020B0604030504040204" pitchFamily="50" charset="-128"/>
                <a:ea typeface="メイリオ" panose="020B0604030504040204" pitchFamily="50" charset="-128"/>
              </a:rPr>
              <a:t>：外国語版ページは英語版のみテンプレートを開発し、必要な業態が利用する</a:t>
            </a:r>
            <a:endParaRPr kumimoji="1" lang="en-US" altLang="ja-JP" sz="1100" dirty="0" smtClean="0">
              <a:latin typeface="メイリオ" panose="020B0604030504040204" pitchFamily="50" charset="-128"/>
              <a:ea typeface="メイリオ" panose="020B0604030504040204" pitchFamily="50" charset="-128"/>
            </a:endParaRPr>
          </a:p>
          <a:p>
            <a:r>
              <a:rPr lang="en-US" altLang="ja-JP" sz="1100" dirty="0" smtClean="0">
                <a:latin typeface="メイリオ" panose="020B0604030504040204" pitchFamily="50" charset="-128"/>
                <a:ea typeface="メイリオ" panose="020B0604030504040204" pitchFamily="50" charset="-128"/>
              </a:rPr>
              <a:t>※2</a:t>
            </a:r>
            <a:r>
              <a:rPr lang="ja-JP" altLang="en-US" sz="1100" dirty="0" smtClean="0">
                <a:latin typeface="メイリオ" panose="020B0604030504040204" pitchFamily="50" charset="-128"/>
                <a:ea typeface="メイリオ" panose="020B0604030504040204" pitchFamily="50" charset="-128"/>
              </a:rPr>
              <a:t>：店舗検索が必要な業態は限られているため、必要な業態があれば追加開発する</a:t>
            </a:r>
            <a:endParaRPr lang="en-US" altLang="ja-JP" sz="1100" dirty="0" smtClean="0">
              <a:latin typeface="メイリオ" panose="020B0604030504040204" pitchFamily="50" charset="-128"/>
              <a:ea typeface="メイリオ" panose="020B0604030504040204" pitchFamily="50" charset="-128"/>
            </a:endParaRPr>
          </a:p>
          <a:p>
            <a:r>
              <a:rPr lang="en-US" altLang="ja-JP" sz="1100" dirty="0" smtClean="0">
                <a:latin typeface="メイリオ" panose="020B0604030504040204" pitchFamily="50" charset="-128"/>
                <a:ea typeface="メイリオ" panose="020B0604030504040204" pitchFamily="50" charset="-128"/>
              </a:rPr>
              <a:t>※3</a:t>
            </a:r>
            <a:r>
              <a:rPr lang="ja-JP" altLang="en-US" sz="1100" dirty="0" smtClean="0">
                <a:latin typeface="メイリオ" panose="020B0604030504040204" pitchFamily="50" charset="-128"/>
                <a:ea typeface="メイリオ" panose="020B0604030504040204" pitchFamily="50" charset="-128"/>
              </a:rPr>
              <a:t>：現状レストランサーチ</a:t>
            </a:r>
            <a:r>
              <a:rPr lang="en-US" altLang="ja-JP" sz="1100" dirty="0" smtClean="0">
                <a:latin typeface="メイリオ" panose="020B0604030504040204" pitchFamily="50" charset="-128"/>
                <a:ea typeface="メイリオ" panose="020B0604030504040204" pitchFamily="50" charset="-128"/>
              </a:rPr>
              <a:t>CMS</a:t>
            </a:r>
            <a:r>
              <a:rPr lang="ja-JP" altLang="en-US" sz="1100" dirty="0" smtClean="0">
                <a:latin typeface="メイリオ" panose="020B0604030504040204" pitchFamily="50" charset="-128"/>
                <a:ea typeface="メイリオ" panose="020B0604030504040204" pitchFamily="50" charset="-128"/>
              </a:rPr>
              <a:t>上で確認ができるが、リニューアル後は店舗ページ</a:t>
            </a:r>
            <a:r>
              <a:rPr lang="en-US" altLang="ja-JP" sz="1100" dirty="0" smtClean="0">
                <a:latin typeface="メイリオ" panose="020B0604030504040204" pitchFamily="50" charset="-128"/>
                <a:ea typeface="メイリオ" panose="020B0604030504040204" pitchFamily="50" charset="-128"/>
              </a:rPr>
              <a:t>CMS</a:t>
            </a:r>
            <a:r>
              <a:rPr lang="ja-JP" altLang="en-US" sz="1100" dirty="0" smtClean="0">
                <a:latin typeface="メイリオ" panose="020B0604030504040204" pitchFamily="50" charset="-128"/>
                <a:ea typeface="メイリオ" panose="020B0604030504040204" pitchFamily="50" charset="-128"/>
              </a:rPr>
              <a:t>上ではなく、コーポレートサイト側の機能を利用する</a:t>
            </a:r>
            <a:endParaRPr kumimoji="1" lang="ja-JP" altLang="en-US" sz="1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1750394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930</TotalTime>
  <Words>1419</Words>
  <Application>Microsoft Office PowerPoint</Application>
  <PresentationFormat>ワイド画面</PresentationFormat>
  <Paragraphs>346</Paragraphs>
  <Slides>14</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14</vt:i4>
      </vt:variant>
    </vt:vector>
  </HeadingPairs>
  <TitlesOfParts>
    <vt:vector size="19" baseType="lpstr">
      <vt:lpstr>メイリオ</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NTTデータ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c0172</dc:creator>
  <cp:lastModifiedBy>cfat</cp:lastModifiedBy>
  <cp:revision>93</cp:revision>
  <cp:lastPrinted>2021-10-26T02:41:28Z</cp:lastPrinted>
  <dcterms:created xsi:type="dcterms:W3CDTF">2021-10-25T04:00:01Z</dcterms:created>
  <dcterms:modified xsi:type="dcterms:W3CDTF">2022-02-22T08:40:18Z</dcterms:modified>
</cp:coreProperties>
</file>