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9" r:id="rId4"/>
    <p:sldId id="257" r:id="rId5"/>
    <p:sldId id="260" r:id="rId6"/>
    <p:sldId id="258" r:id="rId7"/>
    <p:sldId id="265" r:id="rId8"/>
    <p:sldId id="259" r:id="rId9"/>
    <p:sldId id="268" r:id="rId10"/>
    <p:sldId id="266" r:id="rId11"/>
    <p:sldId id="261" r:id="rId12"/>
    <p:sldId id="267" r:id="rId13"/>
    <p:sldId id="27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5D5"/>
    <a:srgbClr val="578537"/>
    <a:srgbClr val="497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4660"/>
  </p:normalViewPr>
  <p:slideViewPr>
    <p:cSldViewPr snapToGrid="0" showGuides="1">
      <p:cViewPr varScale="1">
        <p:scale>
          <a:sx n="100" d="100"/>
          <a:sy n="100" d="100"/>
        </p:scale>
        <p:origin x="45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212110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291134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35130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68499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50317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399891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163426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22071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121142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33366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65BC10-C1B9-4D39-B4C3-329342607F2C}"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420830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BC10-C1B9-4D39-B4C3-329342607F2C}" type="datetimeFigureOut">
              <a:rPr kumimoji="1" lang="ja-JP" altLang="en-US" smtClean="0"/>
              <a:t>2022/5/17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DEDB3-F14E-4911-9CD4-919E08D6453C}" type="slidenum">
              <a:rPr kumimoji="1" lang="ja-JP" altLang="en-US" smtClean="0"/>
              <a:t>‹#›</a:t>
            </a:fld>
            <a:endParaRPr kumimoji="1" lang="ja-JP" altLang="en-US"/>
          </a:p>
        </p:txBody>
      </p:sp>
    </p:spTree>
    <p:extLst>
      <p:ext uri="{BB962C8B-B14F-4D97-AF65-F5344CB8AC3E}">
        <p14:creationId xmlns:p14="http://schemas.microsoft.com/office/powerpoint/2010/main" val="93487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ebisufoodhall.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reate-restaurants.co.jp/isomaru/" TargetMode="External"/><Relationship Id="rId2" Type="http://schemas.openxmlformats.org/officeDocument/2006/relationships/hyperlink" Target="http://www.isomaru.jp/"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25901" y="2598003"/>
            <a:ext cx="6340197" cy="830997"/>
          </a:xfrm>
          <a:prstGeom prst="rect">
            <a:avLst/>
          </a:prstGeom>
          <a:noFill/>
        </p:spPr>
        <p:txBody>
          <a:bodyPr wrap="none" rtlCol="0">
            <a:spAutoFit/>
          </a:bodyPr>
          <a:lstStyle/>
          <a:p>
            <a:pPr algn="ctr"/>
            <a:r>
              <a:rPr kumimoji="1" lang="ja-JP" altLang="en-US" sz="2400" b="1" dirty="0" smtClean="0"/>
              <a:t>レストランサーチ・業態ページ・店舗ページ</a:t>
            </a:r>
            <a:endParaRPr kumimoji="1" lang="en-US" altLang="ja-JP" sz="2400" b="1" dirty="0" smtClean="0"/>
          </a:p>
          <a:p>
            <a:pPr algn="ctr"/>
            <a:r>
              <a:rPr lang="ja-JP" altLang="en-US" sz="2400" b="1" dirty="0" smtClean="0"/>
              <a:t>リニューアルについて</a:t>
            </a:r>
            <a:endParaRPr kumimoji="1" lang="ja-JP" altLang="en-US" sz="2400" b="1" dirty="0"/>
          </a:p>
        </p:txBody>
      </p:sp>
      <p:sp>
        <p:nvSpPr>
          <p:cNvPr id="3" name="テキスト ボックス 2"/>
          <p:cNvSpPr txBox="1"/>
          <p:nvPr/>
        </p:nvSpPr>
        <p:spPr>
          <a:xfrm>
            <a:off x="5255066" y="5714583"/>
            <a:ext cx="1681871" cy="461665"/>
          </a:xfrm>
          <a:prstGeom prst="rect">
            <a:avLst/>
          </a:prstGeom>
          <a:noFill/>
        </p:spPr>
        <p:txBody>
          <a:bodyPr wrap="none" rtlCol="0">
            <a:spAutoFit/>
          </a:bodyPr>
          <a:lstStyle/>
          <a:p>
            <a:pPr algn="ctr"/>
            <a:r>
              <a:rPr kumimoji="1" lang="en-US" altLang="ja-JP" sz="2400" b="1" dirty="0" smtClean="0"/>
              <a:t>2022</a:t>
            </a:r>
            <a:r>
              <a:rPr kumimoji="1" lang="ja-JP" altLang="en-US" sz="2400" b="1" dirty="0" smtClean="0"/>
              <a:t>年</a:t>
            </a:r>
            <a:r>
              <a:rPr kumimoji="1" lang="en-US" altLang="ja-JP" sz="2400" b="1" dirty="0" smtClean="0"/>
              <a:t>5</a:t>
            </a:r>
            <a:r>
              <a:rPr kumimoji="1" lang="ja-JP" altLang="en-US" sz="2400" b="1" dirty="0" smtClean="0"/>
              <a:t>月</a:t>
            </a:r>
            <a:endParaRPr kumimoji="1" lang="ja-JP" altLang="en-US" sz="2400" b="1" dirty="0"/>
          </a:p>
        </p:txBody>
      </p:sp>
      <p:sp>
        <p:nvSpPr>
          <p:cNvPr id="4" name="テキスト ボックス 3"/>
          <p:cNvSpPr txBox="1"/>
          <p:nvPr/>
        </p:nvSpPr>
        <p:spPr>
          <a:xfrm>
            <a:off x="4772564" y="6175831"/>
            <a:ext cx="2646879" cy="461665"/>
          </a:xfrm>
          <a:prstGeom prst="rect">
            <a:avLst/>
          </a:prstGeom>
          <a:noFill/>
        </p:spPr>
        <p:txBody>
          <a:bodyPr wrap="none" rtlCol="0">
            <a:spAutoFit/>
          </a:bodyPr>
          <a:lstStyle/>
          <a:p>
            <a:pPr algn="ctr"/>
            <a:r>
              <a:rPr kumimoji="1" lang="ja-JP" altLang="en-US" sz="2400" b="1" dirty="0" smtClean="0"/>
              <a:t>マーケティング部</a:t>
            </a:r>
            <a:endParaRPr kumimoji="1" lang="ja-JP" altLang="en-US" sz="2400" b="1" dirty="0"/>
          </a:p>
        </p:txBody>
      </p:sp>
    </p:spTree>
    <p:extLst>
      <p:ext uri="{BB962C8B-B14F-4D97-AF65-F5344CB8AC3E}">
        <p14:creationId xmlns:p14="http://schemas.microsoft.com/office/powerpoint/2010/main" val="95287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8694" y="62103"/>
            <a:ext cx="6774611" cy="461665"/>
          </a:xfrm>
          <a:prstGeom prst="rect">
            <a:avLst/>
          </a:prstGeom>
          <a:noFill/>
        </p:spPr>
        <p:txBody>
          <a:bodyPr wrap="none" rtlCol="0">
            <a:spAutoFit/>
          </a:bodyPr>
          <a:lstStyle/>
          <a:p>
            <a:r>
              <a:rPr lang="ja-JP" altLang="en-US" sz="2400" b="1" dirty="0" smtClean="0"/>
              <a:t>（参考）</a:t>
            </a:r>
            <a:r>
              <a:rPr kumimoji="1" lang="en-US" altLang="ja-JP" sz="2400" b="1" dirty="0" smtClean="0"/>
              <a:t>Google</a:t>
            </a:r>
            <a:r>
              <a:rPr lang="ja-JP" altLang="en-US" sz="2400" b="1" dirty="0" smtClean="0"/>
              <a:t>で上位に表示されるための要件</a:t>
            </a:r>
            <a:endParaRPr kumimoji="1" lang="ja-JP" altLang="en-US" sz="2400" b="1" dirty="0"/>
          </a:p>
        </p:txBody>
      </p:sp>
      <p:pic>
        <p:nvPicPr>
          <p:cNvPr id="3" name="図 2"/>
          <p:cNvPicPr>
            <a:picLocks noChangeAspect="1"/>
          </p:cNvPicPr>
          <p:nvPr/>
        </p:nvPicPr>
        <p:blipFill rotWithShape="1">
          <a:blip r:embed="rId2"/>
          <a:srcRect l="1417" t="13333" r="5084" b="5867"/>
          <a:stretch/>
        </p:blipFill>
        <p:spPr>
          <a:xfrm>
            <a:off x="2411141" y="957870"/>
            <a:ext cx="4970293" cy="2684490"/>
          </a:xfrm>
          <a:prstGeom prst="rect">
            <a:avLst/>
          </a:prstGeom>
          <a:ln>
            <a:solidFill>
              <a:schemeClr val="tx1"/>
            </a:solidFill>
          </a:ln>
        </p:spPr>
      </p:pic>
      <p:pic>
        <p:nvPicPr>
          <p:cNvPr id="4" name="図 3"/>
          <p:cNvPicPr>
            <a:picLocks noChangeAspect="1"/>
          </p:cNvPicPr>
          <p:nvPr/>
        </p:nvPicPr>
        <p:blipFill rotWithShape="1">
          <a:blip r:embed="rId3"/>
          <a:srcRect l="1333" t="11600" r="3583" b="5200"/>
          <a:stretch/>
        </p:blipFill>
        <p:spPr>
          <a:xfrm>
            <a:off x="2519068" y="4145042"/>
            <a:ext cx="4611944" cy="2522220"/>
          </a:xfrm>
          <a:prstGeom prst="rect">
            <a:avLst/>
          </a:prstGeom>
          <a:ln>
            <a:solidFill>
              <a:schemeClr val="tx1"/>
            </a:solidFill>
          </a:ln>
        </p:spPr>
      </p:pic>
      <p:sp>
        <p:nvSpPr>
          <p:cNvPr id="5" name="正方形/長方形 4"/>
          <p:cNvSpPr/>
          <p:nvPr/>
        </p:nvSpPr>
        <p:spPr>
          <a:xfrm>
            <a:off x="2956999" y="1744980"/>
            <a:ext cx="2080260" cy="169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461699" y="4076462"/>
            <a:ext cx="1294961"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412279" y="658445"/>
            <a:ext cx="800219" cy="276999"/>
          </a:xfrm>
          <a:prstGeom prst="rect">
            <a:avLst/>
          </a:prstGeom>
          <a:solidFill>
            <a:schemeClr val="accent1"/>
          </a:solidFill>
        </p:spPr>
        <p:txBody>
          <a:bodyPr wrap="none" rtlCol="0">
            <a:spAutoFit/>
          </a:bodyPr>
          <a:lstStyle/>
          <a:p>
            <a:r>
              <a:rPr kumimoji="1" lang="ja-JP" altLang="en-US" sz="1200" b="1" dirty="0" smtClean="0">
                <a:solidFill>
                  <a:schemeClr val="bg1"/>
                </a:solidFill>
                <a:latin typeface="+mn-ea"/>
              </a:rPr>
              <a:t>通常検索</a:t>
            </a:r>
            <a:endParaRPr kumimoji="1" lang="ja-JP" altLang="en-US" sz="1200" b="1" dirty="0">
              <a:solidFill>
                <a:schemeClr val="bg1"/>
              </a:solidFill>
              <a:latin typeface="+mn-ea"/>
            </a:endParaRPr>
          </a:p>
        </p:txBody>
      </p:sp>
      <p:sp>
        <p:nvSpPr>
          <p:cNvPr id="8" name="テキスト ボックス 7"/>
          <p:cNvSpPr txBox="1"/>
          <p:nvPr/>
        </p:nvSpPr>
        <p:spPr>
          <a:xfrm>
            <a:off x="2475580" y="3800802"/>
            <a:ext cx="3297698" cy="276999"/>
          </a:xfrm>
          <a:prstGeom prst="rect">
            <a:avLst/>
          </a:prstGeom>
          <a:solidFill>
            <a:schemeClr val="accent1"/>
          </a:solidFill>
        </p:spPr>
        <p:txBody>
          <a:bodyPr wrap="none" rtlCol="0">
            <a:spAutoFit/>
          </a:bodyPr>
          <a:lstStyle/>
          <a:p>
            <a:r>
              <a:rPr lang="en-US" altLang="ja-JP" sz="1200" b="1" dirty="0" smtClean="0">
                <a:solidFill>
                  <a:schemeClr val="bg1"/>
                </a:solidFill>
                <a:latin typeface="+mn-ea"/>
              </a:rPr>
              <a:t>Google</a:t>
            </a:r>
            <a:r>
              <a:rPr lang="ja-JP" altLang="en-US" sz="1200" b="1" dirty="0" smtClean="0">
                <a:solidFill>
                  <a:schemeClr val="bg1"/>
                </a:solidFill>
                <a:latin typeface="+mn-ea"/>
              </a:rPr>
              <a:t>マップ</a:t>
            </a:r>
            <a:r>
              <a:rPr kumimoji="1" lang="ja-JP" altLang="en-US" sz="1200" b="1" dirty="0" smtClean="0">
                <a:solidFill>
                  <a:schemeClr val="bg1"/>
                </a:solidFill>
                <a:latin typeface="+mn-ea"/>
              </a:rPr>
              <a:t>検索（スマホの場合はアプリ）</a:t>
            </a:r>
            <a:endParaRPr kumimoji="1" lang="ja-JP" altLang="en-US" sz="1200" b="1" dirty="0">
              <a:solidFill>
                <a:schemeClr val="bg1"/>
              </a:solidFill>
              <a:latin typeface="+mn-ea"/>
            </a:endParaRPr>
          </a:p>
        </p:txBody>
      </p:sp>
      <p:cxnSp>
        <p:nvCxnSpPr>
          <p:cNvPr id="11" name="直線矢印コネクタ 10"/>
          <p:cNvCxnSpPr/>
          <p:nvPr/>
        </p:nvCxnSpPr>
        <p:spPr>
          <a:xfrm flipV="1">
            <a:off x="1880160" y="2071077"/>
            <a:ext cx="370671" cy="8186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880160" y="3095446"/>
            <a:ext cx="395655" cy="15234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345023" y="1835944"/>
            <a:ext cx="4801314" cy="3570208"/>
          </a:xfrm>
          <a:prstGeom prst="rect">
            <a:avLst/>
          </a:prstGeom>
          <a:solidFill>
            <a:schemeClr val="accent4">
              <a:lumMod val="20000"/>
              <a:lumOff val="80000"/>
            </a:schemeClr>
          </a:solidFill>
          <a:ln>
            <a:solidFill>
              <a:schemeClr val="accent2">
                <a:lumMod val="20000"/>
                <a:lumOff val="80000"/>
              </a:schemeClr>
            </a:solidFill>
          </a:ln>
        </p:spPr>
        <p:txBody>
          <a:bodyPr wrap="none" rtlCol="0">
            <a:spAutoFit/>
          </a:bodyPr>
          <a:lstStyle/>
          <a:p>
            <a:r>
              <a:rPr kumimoji="1" lang="en-US" altLang="ja-JP" sz="2800" b="1" dirty="0" smtClean="0"/>
              <a:t>Google</a:t>
            </a:r>
            <a:r>
              <a:rPr kumimoji="1" lang="ja-JP" altLang="en-US" sz="2800" b="1" dirty="0" smtClean="0"/>
              <a:t>が重視する条件</a:t>
            </a:r>
            <a:endParaRPr kumimoji="1" lang="en-US" altLang="ja-JP" sz="2800" b="1" dirty="0" smtClean="0"/>
          </a:p>
          <a:p>
            <a:endParaRPr lang="en-US" altLang="ja-JP" b="1" dirty="0" smtClean="0"/>
          </a:p>
          <a:p>
            <a:r>
              <a:rPr lang="ja-JP" altLang="en-US" b="1" dirty="0" smtClean="0"/>
              <a:t>①お店の情報が正確である</a:t>
            </a:r>
            <a:endParaRPr lang="en-US" altLang="ja-JP" b="1" dirty="0" smtClean="0"/>
          </a:p>
          <a:p>
            <a:r>
              <a:rPr kumimoji="1" lang="ja-JP" altLang="en-US" b="1" dirty="0" smtClean="0"/>
              <a:t>（更新されている　長い期間放置してない）</a:t>
            </a:r>
            <a:endParaRPr kumimoji="1" lang="en-US" altLang="ja-JP" b="1" dirty="0" smtClean="0"/>
          </a:p>
          <a:p>
            <a:r>
              <a:rPr lang="ja-JP" altLang="en-US" b="1" dirty="0" smtClean="0"/>
              <a:t>（最新情報を投稿している）</a:t>
            </a:r>
            <a:endParaRPr lang="en-US" altLang="ja-JP" b="1" dirty="0" smtClean="0"/>
          </a:p>
          <a:p>
            <a:endParaRPr kumimoji="1" lang="en-US" altLang="ja-JP" b="1" dirty="0"/>
          </a:p>
          <a:p>
            <a:r>
              <a:rPr lang="ja-JP" altLang="en-US" b="1" dirty="0" smtClean="0"/>
              <a:t>②口コミの量と質</a:t>
            </a:r>
            <a:endParaRPr lang="en-US" altLang="ja-JP" b="1" dirty="0" smtClean="0"/>
          </a:p>
          <a:p>
            <a:r>
              <a:rPr lang="ja-JP" altLang="en-US" b="1" dirty="0" smtClean="0"/>
              <a:t>（★の数）</a:t>
            </a:r>
            <a:endParaRPr lang="en-US" altLang="ja-JP" b="1" dirty="0" smtClean="0"/>
          </a:p>
          <a:p>
            <a:r>
              <a:rPr lang="ja-JP" altLang="en-US" b="1" dirty="0" smtClean="0"/>
              <a:t>（口コミの投稿数）</a:t>
            </a:r>
            <a:endParaRPr lang="en-US" altLang="ja-JP" b="1" dirty="0" smtClean="0"/>
          </a:p>
          <a:p>
            <a:endParaRPr lang="en-US" altLang="ja-JP" b="1" dirty="0"/>
          </a:p>
          <a:p>
            <a:r>
              <a:rPr lang="ja-JP" altLang="en-US" b="1" dirty="0" smtClean="0"/>
              <a:t>③口コミに返信している</a:t>
            </a:r>
            <a:endParaRPr lang="en-US" altLang="ja-JP" b="1" dirty="0" smtClean="0"/>
          </a:p>
          <a:p>
            <a:r>
              <a:rPr lang="ja-JP" altLang="en-US" b="1" dirty="0" smtClean="0"/>
              <a:t>（ユーザーとお店のコミュニケーション）</a:t>
            </a:r>
            <a:endParaRPr lang="en-US" altLang="ja-JP" b="1" dirty="0" smtClean="0"/>
          </a:p>
        </p:txBody>
      </p:sp>
      <p:sp>
        <p:nvSpPr>
          <p:cNvPr id="18" name="正方形/長方形 17"/>
          <p:cNvSpPr/>
          <p:nvPr/>
        </p:nvSpPr>
        <p:spPr>
          <a:xfrm>
            <a:off x="211153" y="1289991"/>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ランチ　五反田</a:t>
            </a:r>
            <a:endParaRPr kumimoji="1" lang="ja-JP" altLang="en-US" sz="1200" dirty="0">
              <a:solidFill>
                <a:schemeClr val="tx1"/>
              </a:solidFill>
            </a:endParaRPr>
          </a:p>
        </p:txBody>
      </p:sp>
      <p:sp>
        <p:nvSpPr>
          <p:cNvPr id="19" name="正方形/長方形 18"/>
          <p:cNvSpPr/>
          <p:nvPr/>
        </p:nvSpPr>
        <p:spPr>
          <a:xfrm>
            <a:off x="211153" y="1832737"/>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子連れ　ランチ</a:t>
            </a:r>
            <a:endParaRPr kumimoji="1" lang="ja-JP" altLang="en-US" sz="1200" dirty="0">
              <a:solidFill>
                <a:schemeClr val="tx1"/>
              </a:solidFill>
            </a:endParaRPr>
          </a:p>
        </p:txBody>
      </p:sp>
      <p:sp>
        <p:nvSpPr>
          <p:cNvPr id="20" name="正方形/長方形 19"/>
          <p:cNvSpPr/>
          <p:nvPr/>
        </p:nvSpPr>
        <p:spPr>
          <a:xfrm>
            <a:off x="211153" y="2365860"/>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個室　和食</a:t>
            </a:r>
            <a:endParaRPr kumimoji="1" lang="ja-JP" altLang="en-US" sz="1200" dirty="0">
              <a:solidFill>
                <a:schemeClr val="tx1"/>
              </a:solidFill>
            </a:endParaRPr>
          </a:p>
        </p:txBody>
      </p:sp>
      <p:sp>
        <p:nvSpPr>
          <p:cNvPr id="21" name="正方形/長方形 20"/>
          <p:cNvSpPr/>
          <p:nvPr/>
        </p:nvSpPr>
        <p:spPr>
          <a:xfrm>
            <a:off x="211153" y="2898983"/>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近くの</a:t>
            </a:r>
            <a:r>
              <a:rPr kumimoji="1" lang="ja-JP" altLang="en-US" sz="1200" dirty="0" smtClean="0">
                <a:solidFill>
                  <a:schemeClr val="tx1"/>
                </a:solidFill>
              </a:rPr>
              <a:t>居酒屋</a:t>
            </a:r>
            <a:endParaRPr kumimoji="1" lang="ja-JP" altLang="en-US" sz="1200" dirty="0">
              <a:solidFill>
                <a:schemeClr val="tx1"/>
              </a:solidFill>
            </a:endParaRPr>
          </a:p>
        </p:txBody>
      </p:sp>
      <p:sp>
        <p:nvSpPr>
          <p:cNvPr id="22" name="正方形/長方形 21"/>
          <p:cNvSpPr/>
          <p:nvPr/>
        </p:nvSpPr>
        <p:spPr>
          <a:xfrm>
            <a:off x="546640" y="4619748"/>
            <a:ext cx="742860" cy="381000"/>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検索</a:t>
            </a:r>
            <a:endParaRPr kumimoji="1" lang="ja-JP" altLang="en-US" sz="1200" dirty="0">
              <a:solidFill>
                <a:schemeClr val="tx1"/>
              </a:solidFill>
            </a:endParaRPr>
          </a:p>
        </p:txBody>
      </p:sp>
      <p:sp>
        <p:nvSpPr>
          <p:cNvPr id="17" name="正方形/長方形 16"/>
          <p:cNvSpPr/>
          <p:nvPr/>
        </p:nvSpPr>
        <p:spPr>
          <a:xfrm>
            <a:off x="211153" y="3447736"/>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営業中のお店</a:t>
            </a:r>
            <a:endParaRPr kumimoji="1" lang="ja-JP" altLang="en-US" sz="1200" dirty="0">
              <a:solidFill>
                <a:schemeClr val="tx1"/>
              </a:solidFill>
            </a:endParaRPr>
          </a:p>
        </p:txBody>
      </p:sp>
      <p:sp>
        <p:nvSpPr>
          <p:cNvPr id="23" name="正方形/長方形 22"/>
          <p:cNvSpPr/>
          <p:nvPr/>
        </p:nvSpPr>
        <p:spPr>
          <a:xfrm>
            <a:off x="211153" y="3954542"/>
            <a:ext cx="1462032"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人気のラーメン</a:t>
            </a:r>
            <a:endParaRPr kumimoji="1" lang="ja-JP" altLang="en-US" sz="1200" dirty="0">
              <a:solidFill>
                <a:schemeClr val="tx1"/>
              </a:solidFill>
            </a:endParaRPr>
          </a:p>
        </p:txBody>
      </p:sp>
      <p:sp>
        <p:nvSpPr>
          <p:cNvPr id="9" name="テキスト ボックス 8"/>
          <p:cNvSpPr txBox="1"/>
          <p:nvPr/>
        </p:nvSpPr>
        <p:spPr>
          <a:xfrm>
            <a:off x="59711" y="5141619"/>
            <a:ext cx="2187977" cy="769441"/>
          </a:xfrm>
          <a:prstGeom prst="rect">
            <a:avLst/>
          </a:prstGeom>
          <a:noFill/>
        </p:spPr>
        <p:txBody>
          <a:bodyPr wrap="square" rtlCol="0">
            <a:spAutoFit/>
          </a:bodyPr>
          <a:lstStyle/>
          <a:p>
            <a:r>
              <a:rPr kumimoji="1" lang="en-US" altLang="ja-JP" sz="1100" dirty="0" smtClean="0">
                <a:latin typeface="+mn-ea"/>
              </a:rPr>
              <a:t>Google</a:t>
            </a:r>
            <a:r>
              <a:rPr kumimoji="1" lang="ja-JP" altLang="en-US" sz="1100" dirty="0" smtClean="0">
                <a:latin typeface="+mn-ea"/>
              </a:rPr>
              <a:t>で検索されるワードは様々です。</a:t>
            </a:r>
            <a:endParaRPr kumimoji="1" lang="en-US" altLang="ja-JP" sz="1100" dirty="0" smtClean="0">
              <a:latin typeface="+mn-ea"/>
            </a:endParaRPr>
          </a:p>
          <a:p>
            <a:r>
              <a:rPr lang="en-US" altLang="ja-JP" sz="1100" dirty="0" smtClean="0">
                <a:latin typeface="+mn-ea"/>
              </a:rPr>
              <a:t>Google</a:t>
            </a:r>
            <a:r>
              <a:rPr lang="ja-JP" altLang="en-US" sz="1100" dirty="0" smtClean="0">
                <a:latin typeface="+mn-ea"/>
              </a:rPr>
              <a:t>のロジックにもとづいて</a:t>
            </a:r>
            <a:endParaRPr lang="en-US" altLang="ja-JP" sz="1100" dirty="0" smtClean="0">
              <a:latin typeface="+mn-ea"/>
            </a:endParaRPr>
          </a:p>
          <a:p>
            <a:r>
              <a:rPr kumimoji="1" lang="ja-JP" altLang="en-US" sz="1100" dirty="0" smtClean="0">
                <a:latin typeface="+mn-ea"/>
              </a:rPr>
              <a:t>店舗を表示しています。</a:t>
            </a:r>
            <a:endParaRPr kumimoji="1" lang="en-US" altLang="ja-JP" sz="1100" dirty="0" smtClean="0">
              <a:latin typeface="+mn-ea"/>
            </a:endParaRPr>
          </a:p>
        </p:txBody>
      </p:sp>
    </p:spTree>
    <p:extLst>
      <p:ext uri="{BB962C8B-B14F-4D97-AF65-F5344CB8AC3E}">
        <p14:creationId xmlns:p14="http://schemas.microsoft.com/office/powerpoint/2010/main" val="189408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0500" y="1112520"/>
            <a:ext cx="11833860" cy="571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080337" y="266700"/>
            <a:ext cx="2031325" cy="461665"/>
          </a:xfrm>
          <a:prstGeom prst="rect">
            <a:avLst/>
          </a:prstGeom>
          <a:noFill/>
        </p:spPr>
        <p:txBody>
          <a:bodyPr wrap="none" rtlCol="0">
            <a:spAutoFit/>
          </a:bodyPr>
          <a:lstStyle/>
          <a:p>
            <a:r>
              <a:rPr lang="ja-JP" altLang="en-US" sz="2400" b="1" dirty="0" smtClean="0"/>
              <a:t>スケジュール</a:t>
            </a:r>
            <a:endParaRPr kumimoji="1" lang="ja-JP" altLang="en-US" sz="2400" b="1" dirty="0"/>
          </a:p>
        </p:txBody>
      </p:sp>
      <p:sp>
        <p:nvSpPr>
          <p:cNvPr id="3" name="テキスト ボックス 2"/>
          <p:cNvSpPr txBox="1"/>
          <p:nvPr/>
        </p:nvSpPr>
        <p:spPr>
          <a:xfrm>
            <a:off x="190500" y="1936641"/>
            <a:ext cx="5262979" cy="923330"/>
          </a:xfrm>
          <a:prstGeom prst="rect">
            <a:avLst/>
          </a:prstGeom>
          <a:noFill/>
        </p:spPr>
        <p:txBody>
          <a:bodyPr wrap="none" rtlCol="0">
            <a:spAutoFit/>
          </a:bodyPr>
          <a:lstStyle/>
          <a:p>
            <a:r>
              <a:rPr kumimoji="1" lang="ja-JP" altLang="en-US" b="1" dirty="0" smtClean="0">
                <a:solidFill>
                  <a:schemeClr val="accent5"/>
                </a:solidFill>
              </a:rPr>
              <a:t>フェーズ</a:t>
            </a:r>
            <a:r>
              <a:rPr lang="ja-JP" altLang="en-US" b="1" dirty="0" smtClean="0">
                <a:solidFill>
                  <a:schemeClr val="accent5"/>
                </a:solidFill>
              </a:rPr>
              <a:t>１（６月中旬）</a:t>
            </a:r>
            <a:endParaRPr kumimoji="1" lang="en-US" altLang="ja-JP" b="1" dirty="0" smtClean="0">
              <a:solidFill>
                <a:schemeClr val="accent5"/>
              </a:solidFill>
            </a:endParaRPr>
          </a:p>
          <a:p>
            <a:r>
              <a:rPr kumimoji="1" lang="ja-JP" altLang="en-US" dirty="0" smtClean="0"/>
              <a:t>・先行</a:t>
            </a:r>
            <a:r>
              <a:rPr kumimoji="1" lang="ja-JP" altLang="en-US" dirty="0" smtClean="0"/>
              <a:t>実施ブランドサイト</a:t>
            </a:r>
            <a:endParaRPr kumimoji="1" lang="en-US" altLang="ja-JP" dirty="0" smtClean="0"/>
          </a:p>
          <a:p>
            <a:r>
              <a:rPr lang="ja-JP" altLang="en-US" dirty="0" smtClean="0"/>
              <a:t>（かごの屋・恵比寿フードホール先行リリース）</a:t>
            </a:r>
            <a:endParaRPr kumimoji="1" lang="ja-JP" altLang="en-US" dirty="0"/>
          </a:p>
        </p:txBody>
      </p:sp>
      <p:sp>
        <p:nvSpPr>
          <p:cNvPr id="4" name="テキスト ボックス 3"/>
          <p:cNvSpPr txBox="1"/>
          <p:nvPr/>
        </p:nvSpPr>
        <p:spPr>
          <a:xfrm>
            <a:off x="4185582" y="1226820"/>
            <a:ext cx="7552067" cy="369332"/>
          </a:xfrm>
          <a:prstGeom prst="rect">
            <a:avLst/>
          </a:prstGeom>
          <a:noFill/>
        </p:spPr>
        <p:txBody>
          <a:bodyPr wrap="none" rtlCol="0">
            <a:spAutoFit/>
          </a:bodyPr>
          <a:lstStyle/>
          <a:p>
            <a:r>
              <a:rPr kumimoji="1" lang="en-US" altLang="ja-JP" b="1" dirty="0" smtClean="0"/>
              <a:t>4</a:t>
            </a:r>
            <a:r>
              <a:rPr kumimoji="1" lang="ja-JP" altLang="en-US" b="1" dirty="0" smtClean="0"/>
              <a:t>月　　</a:t>
            </a:r>
            <a:r>
              <a:rPr kumimoji="1" lang="en-US" altLang="ja-JP" b="1" dirty="0" smtClean="0"/>
              <a:t>5</a:t>
            </a:r>
            <a:r>
              <a:rPr kumimoji="1" lang="ja-JP" altLang="en-US" b="1" dirty="0" smtClean="0"/>
              <a:t>月　　</a:t>
            </a:r>
            <a:r>
              <a:rPr kumimoji="1" lang="en-US" altLang="ja-JP" b="1" dirty="0" smtClean="0"/>
              <a:t>6</a:t>
            </a:r>
            <a:r>
              <a:rPr kumimoji="1" lang="ja-JP" altLang="en-US" b="1" dirty="0" smtClean="0"/>
              <a:t>月　　</a:t>
            </a:r>
            <a:r>
              <a:rPr kumimoji="1" lang="en-US" altLang="ja-JP" b="1" dirty="0" smtClean="0"/>
              <a:t>7</a:t>
            </a:r>
            <a:r>
              <a:rPr kumimoji="1" lang="ja-JP" altLang="en-US" b="1" dirty="0" smtClean="0"/>
              <a:t>月　　</a:t>
            </a:r>
            <a:r>
              <a:rPr kumimoji="1" lang="en-US" altLang="ja-JP" b="1" dirty="0" smtClean="0"/>
              <a:t>8</a:t>
            </a:r>
            <a:r>
              <a:rPr kumimoji="1" lang="ja-JP" altLang="en-US" b="1" dirty="0" smtClean="0"/>
              <a:t>月　　</a:t>
            </a:r>
            <a:r>
              <a:rPr kumimoji="1" lang="en-US" altLang="ja-JP" b="1" dirty="0" smtClean="0"/>
              <a:t>9</a:t>
            </a:r>
            <a:r>
              <a:rPr kumimoji="1" lang="ja-JP" altLang="en-US" b="1" dirty="0" smtClean="0"/>
              <a:t>月　　</a:t>
            </a:r>
            <a:r>
              <a:rPr kumimoji="1" lang="en-US" altLang="ja-JP" b="1" dirty="0" smtClean="0"/>
              <a:t>10</a:t>
            </a:r>
            <a:r>
              <a:rPr kumimoji="1" lang="ja-JP" altLang="en-US" b="1" dirty="0" smtClean="0"/>
              <a:t>月　　</a:t>
            </a:r>
            <a:r>
              <a:rPr kumimoji="1" lang="en-US" altLang="ja-JP" b="1" dirty="0" smtClean="0"/>
              <a:t>11</a:t>
            </a:r>
            <a:r>
              <a:rPr kumimoji="1" lang="ja-JP" altLang="en-US" b="1" dirty="0" smtClean="0"/>
              <a:t>月　　</a:t>
            </a:r>
            <a:r>
              <a:rPr kumimoji="1" lang="en-US" altLang="ja-JP" b="1" dirty="0" smtClean="0"/>
              <a:t>12</a:t>
            </a:r>
            <a:r>
              <a:rPr kumimoji="1" lang="ja-JP" altLang="en-US" b="1" dirty="0" smtClean="0"/>
              <a:t>月</a:t>
            </a:r>
            <a:endParaRPr kumimoji="1" lang="ja-JP" altLang="en-US" b="1" dirty="0"/>
          </a:p>
        </p:txBody>
      </p:sp>
      <p:sp>
        <p:nvSpPr>
          <p:cNvPr id="7" name="テキスト ボックス 6"/>
          <p:cNvSpPr txBox="1"/>
          <p:nvPr/>
        </p:nvSpPr>
        <p:spPr>
          <a:xfrm>
            <a:off x="190500" y="3361581"/>
            <a:ext cx="4339650" cy="1200329"/>
          </a:xfrm>
          <a:prstGeom prst="rect">
            <a:avLst/>
          </a:prstGeom>
          <a:noFill/>
        </p:spPr>
        <p:txBody>
          <a:bodyPr wrap="none" rtlCol="0">
            <a:spAutoFit/>
          </a:bodyPr>
          <a:lstStyle/>
          <a:p>
            <a:r>
              <a:rPr lang="ja-JP" altLang="en-US" b="1" dirty="0" smtClean="0">
                <a:solidFill>
                  <a:schemeClr val="accent5"/>
                </a:solidFill>
              </a:rPr>
              <a:t>フェーズ２（９月）</a:t>
            </a:r>
            <a:endParaRPr lang="en-US" altLang="ja-JP" b="1" dirty="0">
              <a:solidFill>
                <a:schemeClr val="accent5"/>
              </a:solidFill>
            </a:endParaRPr>
          </a:p>
          <a:p>
            <a:r>
              <a:rPr lang="ja-JP" altLang="en-US" dirty="0" smtClean="0"/>
              <a:t>・レストランサーチ</a:t>
            </a:r>
            <a:r>
              <a:rPr lang="ja-JP" altLang="en-US" dirty="0" smtClean="0"/>
              <a:t>　リニューアル</a:t>
            </a:r>
            <a:endParaRPr lang="en-US" altLang="ja-JP" dirty="0" smtClean="0"/>
          </a:p>
          <a:p>
            <a:r>
              <a:rPr kumimoji="1" lang="ja-JP" altLang="en-US" dirty="0" smtClean="0"/>
              <a:t>（コーポレートサイト　リニューアル</a:t>
            </a:r>
            <a:r>
              <a:rPr kumimoji="1" lang="ja-JP" altLang="en-US" dirty="0" smtClean="0"/>
              <a:t>）</a:t>
            </a:r>
            <a:endParaRPr kumimoji="1" lang="en-US" altLang="ja-JP" dirty="0" smtClean="0"/>
          </a:p>
          <a:p>
            <a:r>
              <a:rPr lang="ja-JP" altLang="en-US" dirty="0" smtClean="0"/>
              <a:t>・</a:t>
            </a:r>
            <a:r>
              <a:rPr lang="en-US" altLang="ja-JP" dirty="0" smtClean="0"/>
              <a:t>CMS</a:t>
            </a:r>
            <a:r>
              <a:rPr lang="ja-JP" altLang="en-US" dirty="0" smtClean="0"/>
              <a:t>利用開始</a:t>
            </a:r>
            <a:endParaRPr kumimoji="1" lang="ja-JP" altLang="en-US" dirty="0"/>
          </a:p>
        </p:txBody>
      </p:sp>
      <p:sp>
        <p:nvSpPr>
          <p:cNvPr id="10" name="テキスト ボックス 9"/>
          <p:cNvSpPr txBox="1"/>
          <p:nvPr/>
        </p:nvSpPr>
        <p:spPr>
          <a:xfrm>
            <a:off x="190500" y="4786462"/>
            <a:ext cx="3877985" cy="923330"/>
          </a:xfrm>
          <a:prstGeom prst="rect">
            <a:avLst/>
          </a:prstGeom>
          <a:noFill/>
        </p:spPr>
        <p:txBody>
          <a:bodyPr wrap="none" rtlCol="0">
            <a:spAutoFit/>
          </a:bodyPr>
          <a:lstStyle/>
          <a:p>
            <a:r>
              <a:rPr lang="ja-JP" altLang="en-US" b="1" dirty="0" smtClean="0">
                <a:solidFill>
                  <a:schemeClr val="accent5"/>
                </a:solidFill>
              </a:rPr>
              <a:t>フェーズ３（９月以降）</a:t>
            </a:r>
            <a:endParaRPr lang="en-US" altLang="ja-JP" b="1" dirty="0" smtClean="0">
              <a:solidFill>
                <a:schemeClr val="accent5"/>
              </a:solidFill>
            </a:endParaRPr>
          </a:p>
          <a:p>
            <a:r>
              <a:rPr lang="ja-JP" altLang="en-US" dirty="0" smtClean="0"/>
              <a:t>新規ブランドサイト制作開始</a:t>
            </a:r>
            <a:endParaRPr lang="en-US" altLang="ja-JP" dirty="0" smtClean="0"/>
          </a:p>
          <a:p>
            <a:r>
              <a:rPr kumimoji="1" lang="ja-JP" altLang="en-US" dirty="0" smtClean="0"/>
              <a:t>既存ブランドサイト移行開始（</a:t>
            </a:r>
            <a:r>
              <a:rPr kumimoji="1" lang="en-US" altLang="ja-JP" dirty="0" smtClean="0"/>
              <a:t>※</a:t>
            </a:r>
            <a:r>
              <a:rPr kumimoji="1" lang="ja-JP" altLang="en-US" dirty="0" smtClean="0"/>
              <a:t>）</a:t>
            </a:r>
            <a:endParaRPr kumimoji="1" lang="ja-JP" altLang="en-US" dirty="0"/>
          </a:p>
        </p:txBody>
      </p:sp>
      <p:cxnSp>
        <p:nvCxnSpPr>
          <p:cNvPr id="14" name="直線矢印コネクタ 13"/>
          <p:cNvCxnSpPr/>
          <p:nvPr/>
        </p:nvCxnSpPr>
        <p:spPr>
          <a:xfrm>
            <a:off x="4244340" y="2423160"/>
            <a:ext cx="2042160"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05889" y="5759351"/>
            <a:ext cx="8263801" cy="738664"/>
          </a:xfrm>
          <a:prstGeom prst="rect">
            <a:avLst/>
          </a:prstGeom>
          <a:noFill/>
        </p:spPr>
        <p:txBody>
          <a:bodyPr wrap="none" rtlCol="0">
            <a:spAutoFit/>
          </a:bodyPr>
          <a:lstStyle/>
          <a:p>
            <a:r>
              <a:rPr kumimoji="1" lang="en-US" altLang="ja-JP" sz="1400" b="1" dirty="0" smtClean="0">
                <a:solidFill>
                  <a:srgbClr val="FF0000"/>
                </a:solidFill>
                <a:latin typeface="+mn-ea"/>
              </a:rPr>
              <a:t>※</a:t>
            </a:r>
            <a:r>
              <a:rPr kumimoji="1" lang="ja-JP" altLang="en-US" sz="1400" b="1" dirty="0" smtClean="0">
                <a:solidFill>
                  <a:srgbClr val="FF0000"/>
                </a:solidFill>
                <a:latin typeface="+mn-ea"/>
              </a:rPr>
              <a:t>すでにページがある既存のブランドサイトに関しては、</a:t>
            </a:r>
            <a:endParaRPr kumimoji="1" lang="en-US" altLang="ja-JP" sz="1400" b="1" dirty="0" smtClean="0">
              <a:solidFill>
                <a:srgbClr val="FF0000"/>
              </a:solidFill>
              <a:latin typeface="+mn-ea"/>
            </a:endParaRPr>
          </a:p>
          <a:p>
            <a:r>
              <a:rPr kumimoji="1" lang="ja-JP" altLang="en-US" sz="1400" b="1" dirty="0" smtClean="0">
                <a:solidFill>
                  <a:srgbClr val="FF0000"/>
                </a:solidFill>
                <a:latin typeface="+mn-ea"/>
              </a:rPr>
              <a:t>基本的にはすべてのブランドサイトを今回新ブランドサイトに移行（情報の一元管理）する予定です</a:t>
            </a:r>
            <a:endParaRPr kumimoji="1" lang="en-US" altLang="ja-JP" sz="1400" b="1" dirty="0" smtClean="0">
              <a:solidFill>
                <a:srgbClr val="FF0000"/>
              </a:solidFill>
              <a:latin typeface="+mn-ea"/>
            </a:endParaRPr>
          </a:p>
          <a:p>
            <a:r>
              <a:rPr lang="ja-JP" altLang="en-US" sz="1400" b="1" dirty="0" smtClean="0">
                <a:solidFill>
                  <a:srgbClr val="FF0000"/>
                </a:solidFill>
                <a:latin typeface="+mn-ea"/>
              </a:rPr>
              <a:t>移行タイミングや個別の状況に応じて対応しますので、今後各社別途個別に相談させて頂きます。</a:t>
            </a:r>
            <a:endParaRPr kumimoji="1" lang="ja-JP" altLang="en-US" sz="1400" b="1" dirty="0">
              <a:solidFill>
                <a:srgbClr val="FF0000"/>
              </a:solidFill>
              <a:latin typeface="+mn-ea"/>
            </a:endParaRPr>
          </a:p>
        </p:txBody>
      </p:sp>
      <p:cxnSp>
        <p:nvCxnSpPr>
          <p:cNvPr id="18" name="直線矢印コネクタ 17"/>
          <p:cNvCxnSpPr/>
          <p:nvPr/>
        </p:nvCxnSpPr>
        <p:spPr>
          <a:xfrm>
            <a:off x="9380547" y="5293847"/>
            <a:ext cx="2357102"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723042" y="3825240"/>
            <a:ext cx="2039958" cy="762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星 5 5"/>
          <p:cNvSpPr/>
          <p:nvPr/>
        </p:nvSpPr>
        <p:spPr>
          <a:xfrm>
            <a:off x="6286500" y="2159794"/>
            <a:ext cx="436542" cy="436542"/>
          </a:xfrm>
          <a:prstGeom prst="star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5 15"/>
          <p:cNvSpPr/>
          <p:nvPr/>
        </p:nvSpPr>
        <p:spPr>
          <a:xfrm>
            <a:off x="8763000" y="3545116"/>
            <a:ext cx="436542" cy="436542"/>
          </a:xfrm>
          <a:prstGeom prst="star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5 16"/>
          <p:cNvSpPr/>
          <p:nvPr/>
        </p:nvSpPr>
        <p:spPr>
          <a:xfrm>
            <a:off x="8941296" y="4992916"/>
            <a:ext cx="436542" cy="436542"/>
          </a:xfrm>
          <a:prstGeom prst="star5">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985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79857" y="266700"/>
            <a:ext cx="2951449" cy="461665"/>
          </a:xfrm>
          <a:prstGeom prst="rect">
            <a:avLst/>
          </a:prstGeom>
          <a:noFill/>
        </p:spPr>
        <p:txBody>
          <a:bodyPr wrap="none" rtlCol="0">
            <a:spAutoFit/>
          </a:bodyPr>
          <a:lstStyle/>
          <a:p>
            <a:r>
              <a:rPr lang="en-US" altLang="ja-JP" sz="2400" b="1" dirty="0" smtClean="0"/>
              <a:t>CD</a:t>
            </a:r>
            <a:r>
              <a:rPr lang="ja-JP" altLang="en-US" sz="2400" b="1" dirty="0" smtClean="0"/>
              <a:t>社</a:t>
            </a:r>
            <a:r>
              <a:rPr lang="en-US" altLang="ja-JP" sz="2400" b="1" dirty="0" smtClean="0"/>
              <a:t>_</a:t>
            </a:r>
            <a:r>
              <a:rPr lang="ja-JP" altLang="en-US" sz="2400" b="1" dirty="0" smtClean="0"/>
              <a:t>今後の進め方</a:t>
            </a:r>
            <a:endParaRPr kumimoji="1" lang="ja-JP" altLang="en-US" sz="2400" b="1" dirty="0"/>
          </a:p>
        </p:txBody>
      </p:sp>
      <p:sp>
        <p:nvSpPr>
          <p:cNvPr id="19" name="テキスト ボックス 18"/>
          <p:cNvSpPr txBox="1"/>
          <p:nvPr/>
        </p:nvSpPr>
        <p:spPr>
          <a:xfrm>
            <a:off x="1255097" y="766859"/>
            <a:ext cx="10127006" cy="923330"/>
          </a:xfrm>
          <a:prstGeom prst="rect">
            <a:avLst/>
          </a:prstGeom>
          <a:noFill/>
        </p:spPr>
        <p:txBody>
          <a:bodyPr wrap="square" rtlCol="0">
            <a:spAutoFit/>
          </a:bodyPr>
          <a:lstStyle/>
          <a:p>
            <a:r>
              <a:rPr lang="ja-JP" altLang="en-US" b="1" dirty="0" smtClean="0"/>
              <a:t>・基本方針の確認（本日）</a:t>
            </a:r>
            <a:endParaRPr lang="en-US" altLang="ja-JP" b="1" dirty="0" smtClean="0"/>
          </a:p>
          <a:p>
            <a:r>
              <a:rPr kumimoji="1" lang="ja-JP" altLang="en-US" b="1" dirty="0"/>
              <a:t>　</a:t>
            </a:r>
            <a:r>
              <a:rPr lang="ja-JP" altLang="en-US" b="1" dirty="0"/>
              <a:t>　</a:t>
            </a:r>
            <a:r>
              <a:rPr lang="en-US" altLang="ja-JP" b="1" dirty="0" smtClean="0"/>
              <a:t>-</a:t>
            </a:r>
            <a:r>
              <a:rPr lang="ja-JP" altLang="en-US" b="1" dirty="0" smtClean="0"/>
              <a:t>現時点でホームページの新規制作や既存ページのリニューアルを予定している場合は事前にご連絡ください。</a:t>
            </a:r>
            <a:endParaRPr lang="en-US" altLang="ja-JP" b="1" dirty="0" smtClean="0"/>
          </a:p>
        </p:txBody>
      </p:sp>
      <p:sp>
        <p:nvSpPr>
          <p:cNvPr id="5" name="山形 4"/>
          <p:cNvSpPr/>
          <p:nvPr/>
        </p:nvSpPr>
        <p:spPr>
          <a:xfrm rot="5400000">
            <a:off x="3993266" y="2984449"/>
            <a:ext cx="289560" cy="5029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1255097" y="2699035"/>
            <a:ext cx="9270487" cy="369332"/>
          </a:xfrm>
          <a:prstGeom prst="rect">
            <a:avLst/>
          </a:prstGeom>
          <a:noFill/>
        </p:spPr>
        <p:txBody>
          <a:bodyPr wrap="none" rtlCol="0">
            <a:spAutoFit/>
          </a:bodyPr>
          <a:lstStyle/>
          <a:p>
            <a:r>
              <a:rPr lang="ja-JP" altLang="en-US" b="1" dirty="0"/>
              <a:t>・ （事業会社から</a:t>
            </a:r>
            <a:r>
              <a:rPr lang="ja-JP" altLang="en-US" b="1" dirty="0" smtClean="0"/>
              <a:t>）グーグルアカウント・店舗基本</a:t>
            </a:r>
            <a:r>
              <a:rPr lang="ja-JP" altLang="en-US" b="1" dirty="0" smtClean="0"/>
              <a:t>情報・</a:t>
            </a:r>
            <a:r>
              <a:rPr lang="en-US" altLang="ja-JP" b="1" dirty="0" smtClean="0"/>
              <a:t>/</a:t>
            </a:r>
            <a:r>
              <a:rPr lang="ja-JP" altLang="en-US" b="1" dirty="0" smtClean="0"/>
              <a:t>写真のご共有</a:t>
            </a:r>
            <a:r>
              <a:rPr lang="ja-JP" altLang="en-US" b="1" dirty="0" smtClean="0"/>
              <a:t>（～</a:t>
            </a:r>
            <a:r>
              <a:rPr lang="en-US" altLang="ja-JP" b="1" dirty="0" smtClean="0"/>
              <a:t>7</a:t>
            </a:r>
            <a:r>
              <a:rPr lang="ja-JP" altLang="en-US" b="1" dirty="0" smtClean="0"/>
              <a:t>月下旬）</a:t>
            </a:r>
            <a:endParaRPr lang="en-US" altLang="ja-JP" b="1" dirty="0" smtClean="0"/>
          </a:p>
        </p:txBody>
      </p:sp>
      <p:sp>
        <p:nvSpPr>
          <p:cNvPr id="14" name="テキスト ボックス 13"/>
          <p:cNvSpPr txBox="1"/>
          <p:nvPr/>
        </p:nvSpPr>
        <p:spPr>
          <a:xfrm>
            <a:off x="1255097" y="4828765"/>
            <a:ext cx="9892398" cy="615553"/>
          </a:xfrm>
          <a:prstGeom prst="rect">
            <a:avLst/>
          </a:prstGeom>
          <a:noFill/>
        </p:spPr>
        <p:txBody>
          <a:bodyPr wrap="square" rtlCol="0">
            <a:spAutoFit/>
          </a:bodyPr>
          <a:lstStyle/>
          <a:p>
            <a:pPr fontAlgn="ctr"/>
            <a:r>
              <a:rPr lang="ja-JP" altLang="en-US" b="1" dirty="0" smtClean="0"/>
              <a:t>・</a:t>
            </a:r>
            <a:r>
              <a:rPr lang="ja-JP" altLang="en-US" b="1" dirty="0" smtClean="0"/>
              <a:t>（ブランドページ移管時期</a:t>
            </a:r>
            <a:r>
              <a:rPr lang="ja-JP" altLang="en-US" b="1" dirty="0"/>
              <a:t>ご相談</a:t>
            </a:r>
            <a:r>
              <a:rPr lang="ja-JP" altLang="en-US" b="1" dirty="0" smtClean="0"/>
              <a:t>）</a:t>
            </a:r>
            <a:endParaRPr lang="en-US" altLang="ja-JP" b="1" dirty="0" smtClean="0"/>
          </a:p>
          <a:p>
            <a:pPr fontAlgn="ctr"/>
            <a:r>
              <a:rPr lang="en-US" altLang="ja-JP" sz="1600" dirty="0" smtClean="0">
                <a:solidFill>
                  <a:srgbClr val="000000"/>
                </a:solidFill>
                <a:latin typeface="メイリオ" panose="020B0604030504040204" pitchFamily="50" charset="-128"/>
                <a:ea typeface="メイリオ" panose="020B0604030504040204" pitchFamily="50" charset="-128"/>
              </a:rPr>
              <a:t>RIO </a:t>
            </a:r>
            <a:r>
              <a:rPr lang="en-US" altLang="ja-JP" sz="1600" dirty="0">
                <a:solidFill>
                  <a:srgbClr val="000000"/>
                </a:solidFill>
                <a:latin typeface="メイリオ" panose="020B0604030504040204" pitchFamily="50" charset="-128"/>
                <a:ea typeface="メイリオ" panose="020B0604030504040204" pitchFamily="50" charset="-128"/>
              </a:rPr>
              <a:t>GRANDE GRILL</a:t>
            </a:r>
            <a:r>
              <a:rPr lang="ja-JP" altLang="en-US" sz="1600" dirty="0">
                <a:solidFill>
                  <a:srgbClr val="000000"/>
                </a:solidFill>
                <a:latin typeface="メイリオ" panose="020B0604030504040204" pitchFamily="50" charset="-128"/>
                <a:ea typeface="メイリオ" panose="020B0604030504040204" pitchFamily="50" charset="-128"/>
              </a:rPr>
              <a:t>・</a:t>
            </a:r>
            <a:r>
              <a:rPr lang="en-US" altLang="ja-JP" sz="1600" dirty="0">
                <a:solidFill>
                  <a:srgbClr val="000000"/>
                </a:solidFill>
                <a:latin typeface="メイリオ" panose="020B0604030504040204" pitchFamily="50" charset="-128"/>
                <a:ea typeface="メイリオ" panose="020B0604030504040204" pitchFamily="50" charset="-128"/>
              </a:rPr>
              <a:t>the COUNTER</a:t>
            </a:r>
            <a:r>
              <a:rPr lang="ja-JP" altLang="en-US" sz="1600" dirty="0">
                <a:solidFill>
                  <a:srgbClr val="000000"/>
                </a:solidFill>
                <a:latin typeface="メイリオ" panose="020B0604030504040204" pitchFamily="50" charset="-128"/>
                <a:ea typeface="メイリオ" panose="020B0604030504040204" pitchFamily="50" charset="-128"/>
              </a:rPr>
              <a:t>・雛鮨</a:t>
            </a:r>
            <a:r>
              <a:rPr lang="ja-JP" altLang="en-US" sz="1600" dirty="0" smtClean="0">
                <a:solidFill>
                  <a:srgbClr val="000000"/>
                </a:solidFill>
                <a:latin typeface="メイリオ" panose="020B0604030504040204" pitchFamily="50" charset="-128"/>
                <a:ea typeface="メイリオ" panose="020B0604030504040204" pitchFamily="50" charset="-128"/>
              </a:rPr>
              <a:t>・八山・紀尾井</a:t>
            </a:r>
            <a:r>
              <a:rPr lang="ja-JP" altLang="en-US" sz="1600" dirty="0">
                <a:solidFill>
                  <a:srgbClr val="000000"/>
                </a:solidFill>
                <a:latin typeface="メイリオ" panose="020B0604030504040204" pitchFamily="50" charset="-128"/>
                <a:ea typeface="メイリオ" panose="020B0604030504040204" pitchFamily="50" charset="-128"/>
              </a:rPr>
              <a:t>町 吉座・銀座</a:t>
            </a:r>
            <a:r>
              <a:rPr lang="ja-JP" altLang="en-US" sz="1600" dirty="0" smtClean="0">
                <a:solidFill>
                  <a:srgbClr val="000000"/>
                </a:solidFill>
                <a:latin typeface="メイリオ" panose="020B0604030504040204" pitchFamily="50" charset="-128"/>
                <a:ea typeface="メイリオ" panose="020B0604030504040204" pitchFamily="50" charset="-128"/>
              </a:rPr>
              <a:t>木屋・</a:t>
            </a:r>
            <a:r>
              <a:rPr lang="ja-JP" altLang="en-US" sz="1600" dirty="0" smtClean="0">
                <a:solidFill>
                  <a:srgbClr val="FF0000"/>
                </a:solidFill>
                <a:latin typeface="メイリオ" panose="020B0604030504040204" pitchFamily="50" charset="-128"/>
                <a:ea typeface="メイリオ" panose="020B0604030504040204" pitchFamily="50" charset="-128"/>
              </a:rPr>
              <a:t>南翔</a:t>
            </a:r>
            <a:r>
              <a:rPr lang="ja-JP" altLang="en-US" sz="1600" dirty="0">
                <a:solidFill>
                  <a:srgbClr val="FF0000"/>
                </a:solidFill>
                <a:latin typeface="メイリオ" panose="020B0604030504040204" pitchFamily="50" charset="-128"/>
                <a:ea typeface="メイリオ" panose="020B0604030504040204" pitchFamily="50" charset="-128"/>
              </a:rPr>
              <a:t>饅頭店・</a:t>
            </a:r>
            <a:r>
              <a:rPr lang="ja-JP" altLang="en-US" sz="1600" dirty="0" smtClean="0">
                <a:solidFill>
                  <a:srgbClr val="FF0000"/>
                </a:solidFill>
                <a:latin typeface="メイリオ" panose="020B0604030504040204" pitchFamily="50" charset="-128"/>
                <a:ea typeface="メイリオ" panose="020B0604030504040204" pitchFamily="50" charset="-128"/>
              </a:rPr>
              <a:t>モートンズ</a:t>
            </a:r>
            <a:endParaRPr lang="ja-JP" altLang="en-US" sz="1600" dirty="0">
              <a:solidFill>
                <a:srgbClr val="FF0000"/>
              </a:solidFill>
              <a:latin typeface="メイリオ" panose="020B0604030504040204" pitchFamily="50" charset="-128"/>
              <a:ea typeface="メイリオ" panose="020B0604030504040204" pitchFamily="50" charset="-128"/>
            </a:endParaRPr>
          </a:p>
        </p:txBody>
      </p:sp>
      <p:sp>
        <p:nvSpPr>
          <p:cNvPr id="15" name="山形 14"/>
          <p:cNvSpPr/>
          <p:nvPr/>
        </p:nvSpPr>
        <p:spPr>
          <a:xfrm rot="5400000">
            <a:off x="3993266" y="1567459"/>
            <a:ext cx="289560" cy="5029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山形 16"/>
          <p:cNvSpPr/>
          <p:nvPr/>
        </p:nvSpPr>
        <p:spPr>
          <a:xfrm rot="5400000">
            <a:off x="3993266" y="4390731"/>
            <a:ext cx="289560" cy="5029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p:cNvSpPr txBox="1"/>
          <p:nvPr/>
        </p:nvSpPr>
        <p:spPr>
          <a:xfrm>
            <a:off x="1255097" y="4086285"/>
            <a:ext cx="4960012" cy="369332"/>
          </a:xfrm>
          <a:prstGeom prst="rect">
            <a:avLst/>
          </a:prstGeom>
          <a:noFill/>
        </p:spPr>
        <p:txBody>
          <a:bodyPr wrap="none" rtlCol="0">
            <a:spAutoFit/>
          </a:bodyPr>
          <a:lstStyle/>
          <a:p>
            <a:r>
              <a:rPr lang="ja-JP" altLang="en-US" b="1" dirty="0"/>
              <a:t>・ </a:t>
            </a:r>
            <a:r>
              <a:rPr lang="ja-JP" altLang="en-US" b="1" dirty="0" smtClean="0"/>
              <a:t>店舗</a:t>
            </a:r>
            <a:r>
              <a:rPr lang="ja-JP" altLang="en-US" b="1" dirty="0" smtClean="0"/>
              <a:t>ページリリース</a:t>
            </a:r>
            <a:r>
              <a:rPr lang="en-US" altLang="ja-JP" b="1" dirty="0" smtClean="0"/>
              <a:t>/CMS</a:t>
            </a:r>
            <a:r>
              <a:rPr lang="ja-JP" altLang="en-US" b="1" dirty="0" smtClean="0"/>
              <a:t>編集開始</a:t>
            </a:r>
            <a:r>
              <a:rPr lang="ja-JP" altLang="en-US" b="1" dirty="0" smtClean="0"/>
              <a:t>（</a:t>
            </a:r>
            <a:r>
              <a:rPr lang="en-US" altLang="ja-JP" b="1" dirty="0" smtClean="0"/>
              <a:t>9</a:t>
            </a:r>
            <a:r>
              <a:rPr lang="ja-JP" altLang="en-US" b="1" dirty="0" smtClean="0"/>
              <a:t>月）</a:t>
            </a:r>
            <a:endParaRPr lang="en-US" altLang="ja-JP" b="1" dirty="0" smtClean="0"/>
          </a:p>
        </p:txBody>
      </p:sp>
      <p:sp>
        <p:nvSpPr>
          <p:cNvPr id="20" name="テキスト ボックス 19"/>
          <p:cNvSpPr txBox="1"/>
          <p:nvPr/>
        </p:nvSpPr>
        <p:spPr>
          <a:xfrm>
            <a:off x="1255097" y="3409358"/>
            <a:ext cx="5306261" cy="369332"/>
          </a:xfrm>
          <a:prstGeom prst="rect">
            <a:avLst/>
          </a:prstGeom>
          <a:noFill/>
        </p:spPr>
        <p:txBody>
          <a:bodyPr wrap="none" rtlCol="0">
            <a:spAutoFit/>
          </a:bodyPr>
          <a:lstStyle/>
          <a:p>
            <a:r>
              <a:rPr lang="ja-JP" altLang="en-US" b="1" dirty="0"/>
              <a:t>・ </a:t>
            </a:r>
            <a:r>
              <a:rPr lang="ja-JP" altLang="en-US" b="1" dirty="0" smtClean="0"/>
              <a:t>（マーケ）新</a:t>
            </a:r>
            <a:r>
              <a:rPr lang="en-US" altLang="ja-JP" b="1" dirty="0" smtClean="0"/>
              <a:t>CMS</a:t>
            </a:r>
            <a:r>
              <a:rPr lang="ja-JP" altLang="en-US" b="1" dirty="0" smtClean="0"/>
              <a:t>へデータ投入</a:t>
            </a:r>
            <a:r>
              <a:rPr lang="ja-JP" altLang="en-US" b="1" dirty="0" smtClean="0"/>
              <a:t>（</a:t>
            </a:r>
            <a:r>
              <a:rPr lang="en-US" altLang="ja-JP" b="1" dirty="0" smtClean="0"/>
              <a:t>8</a:t>
            </a:r>
            <a:r>
              <a:rPr lang="ja-JP" altLang="en-US" b="1" dirty="0" smtClean="0"/>
              <a:t>月中旬～</a:t>
            </a:r>
            <a:r>
              <a:rPr lang="ja-JP" altLang="en-US" b="1" dirty="0" smtClean="0"/>
              <a:t>）</a:t>
            </a:r>
            <a:endParaRPr lang="en-US" altLang="ja-JP" b="1" dirty="0" smtClean="0"/>
          </a:p>
        </p:txBody>
      </p:sp>
      <p:sp>
        <p:nvSpPr>
          <p:cNvPr id="21" name="山形 20"/>
          <p:cNvSpPr/>
          <p:nvPr/>
        </p:nvSpPr>
        <p:spPr>
          <a:xfrm rot="5400000">
            <a:off x="3993266" y="3648251"/>
            <a:ext cx="289560" cy="5029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p:nvSpPr>
        <p:spPr>
          <a:xfrm rot="5400000">
            <a:off x="3993266" y="2275849"/>
            <a:ext cx="289560" cy="502920"/>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1255097" y="1986251"/>
            <a:ext cx="7627409" cy="369332"/>
          </a:xfrm>
          <a:prstGeom prst="rect">
            <a:avLst/>
          </a:prstGeom>
          <a:noFill/>
        </p:spPr>
        <p:txBody>
          <a:bodyPr wrap="none" rtlCol="0">
            <a:spAutoFit/>
          </a:bodyPr>
          <a:lstStyle/>
          <a:p>
            <a:r>
              <a:rPr lang="ja-JP" altLang="en-US" b="1" dirty="0"/>
              <a:t>・ </a:t>
            </a:r>
            <a:r>
              <a:rPr lang="ja-JP" altLang="en-US" b="1" dirty="0" smtClean="0"/>
              <a:t>恵比寿</a:t>
            </a:r>
            <a:r>
              <a:rPr lang="en-US" altLang="ja-JP" b="1" dirty="0" smtClean="0"/>
              <a:t>FH</a:t>
            </a:r>
            <a:r>
              <a:rPr lang="ja-JP" altLang="en-US" b="1" dirty="0" smtClean="0"/>
              <a:t>「</a:t>
            </a:r>
            <a:r>
              <a:rPr lang="en-US" altLang="ja-JP" dirty="0">
                <a:hlinkClick r:id="rId2"/>
              </a:rPr>
              <a:t> ebisufoodhall.com </a:t>
            </a:r>
            <a:r>
              <a:rPr lang="ja-JP" altLang="en-US" b="1" dirty="0" smtClean="0"/>
              <a:t>」の店舗ページリリース</a:t>
            </a:r>
            <a:r>
              <a:rPr lang="ja-JP" altLang="en-US" b="1" dirty="0" smtClean="0"/>
              <a:t>（</a:t>
            </a:r>
            <a:r>
              <a:rPr lang="en-US" altLang="ja-JP" b="1" dirty="0" smtClean="0"/>
              <a:t>6</a:t>
            </a:r>
            <a:r>
              <a:rPr lang="ja-JP" altLang="en-US" b="1" dirty="0" smtClean="0"/>
              <a:t>月中旬）</a:t>
            </a:r>
            <a:endParaRPr lang="en-US" altLang="ja-JP" b="1" dirty="0" smtClean="0"/>
          </a:p>
        </p:txBody>
      </p:sp>
      <p:sp>
        <p:nvSpPr>
          <p:cNvPr id="16" name="テキスト ボックス 15"/>
          <p:cNvSpPr txBox="1"/>
          <p:nvPr/>
        </p:nvSpPr>
        <p:spPr>
          <a:xfrm>
            <a:off x="1255097" y="5444318"/>
            <a:ext cx="9892398" cy="307777"/>
          </a:xfrm>
          <a:prstGeom prst="rect">
            <a:avLst/>
          </a:prstGeom>
          <a:noFill/>
        </p:spPr>
        <p:txBody>
          <a:bodyPr wrap="square" rtlCol="0">
            <a:spAutoFit/>
          </a:bodyPr>
          <a:lstStyle/>
          <a:p>
            <a:pPr fontAlgn="ctr"/>
            <a:r>
              <a:rPr lang="en-US" altLang="ja-JP" sz="1400" dirty="0" smtClean="0">
                <a:solidFill>
                  <a:srgbClr val="FF0000"/>
                </a:solidFill>
              </a:rPr>
              <a:t>※</a:t>
            </a:r>
            <a:r>
              <a:rPr lang="ja-JP" altLang="en-US" sz="1400" dirty="0" smtClean="0">
                <a:solidFill>
                  <a:srgbClr val="FF0000"/>
                </a:solidFill>
              </a:rPr>
              <a:t>ライセンスや契約の関係で新</a:t>
            </a:r>
            <a:r>
              <a:rPr lang="en-US" altLang="ja-JP" sz="1400" dirty="0" smtClean="0">
                <a:solidFill>
                  <a:srgbClr val="FF0000"/>
                </a:solidFill>
              </a:rPr>
              <a:t>CMS</a:t>
            </a:r>
            <a:r>
              <a:rPr lang="ja-JP" altLang="en-US" sz="1400" dirty="0" smtClean="0">
                <a:solidFill>
                  <a:srgbClr val="FF0000"/>
                </a:solidFill>
              </a:rPr>
              <a:t>へ移管できない既存ブランドページがあればご共有よろしくお願いいたします。</a:t>
            </a:r>
            <a:endParaRPr lang="ja-JP" altLang="en-US" sz="16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9217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正方形/長方形 80"/>
          <p:cNvSpPr/>
          <p:nvPr/>
        </p:nvSpPr>
        <p:spPr>
          <a:xfrm>
            <a:off x="763370" y="5929050"/>
            <a:ext cx="9592210" cy="759885"/>
          </a:xfrm>
          <a:prstGeom prst="rect">
            <a:avLst/>
          </a:prstGeom>
          <a:solidFill>
            <a:srgbClr val="D5D5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63370" y="5106307"/>
            <a:ext cx="9592210" cy="759885"/>
          </a:xfrm>
          <a:prstGeom prst="rect">
            <a:avLst/>
          </a:prstGeom>
          <a:solidFill>
            <a:srgbClr val="D5D5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763370" y="4285758"/>
            <a:ext cx="9592210" cy="759885"/>
          </a:xfrm>
          <a:prstGeom prst="rect">
            <a:avLst/>
          </a:prstGeom>
          <a:solidFill>
            <a:srgbClr val="D5D5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6170198" y="1460689"/>
            <a:ext cx="5770342" cy="1181743"/>
          </a:xfrm>
          <a:prstGeom prst="rect">
            <a:avLst/>
          </a:prstGeom>
          <a:solidFill>
            <a:srgbClr val="D5D5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818606" y="1611543"/>
            <a:ext cx="3805645" cy="1045969"/>
          </a:xfrm>
          <a:prstGeom prst="rect">
            <a:avLst/>
          </a:prstGeom>
          <a:solidFill>
            <a:srgbClr val="D5D5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916557" y="266700"/>
            <a:ext cx="4358886" cy="461665"/>
          </a:xfrm>
          <a:prstGeom prst="rect">
            <a:avLst/>
          </a:prstGeom>
          <a:noFill/>
        </p:spPr>
        <p:txBody>
          <a:bodyPr wrap="none" rtlCol="0">
            <a:spAutoFit/>
          </a:bodyPr>
          <a:lstStyle/>
          <a:p>
            <a:r>
              <a:rPr lang="en-US" altLang="ja-JP" sz="2400" b="1" dirty="0" smtClean="0">
                <a:latin typeface="メイリオ" panose="020B0604030504040204" pitchFamily="50" charset="-128"/>
                <a:ea typeface="メイリオ" panose="020B0604030504040204" pitchFamily="50" charset="-128"/>
              </a:rPr>
              <a:t>HP</a:t>
            </a:r>
            <a:r>
              <a:rPr lang="ja-JP" altLang="en-US" sz="2400" b="1" dirty="0" smtClean="0">
                <a:latin typeface="メイリオ" panose="020B0604030504040204" pitchFamily="50" charset="-128"/>
                <a:ea typeface="メイリオ" panose="020B0604030504040204" pitchFamily="50" charset="-128"/>
              </a:rPr>
              <a:t>のドメインや</a:t>
            </a:r>
            <a:r>
              <a:rPr lang="en-US" altLang="ja-JP" sz="2400" b="1" dirty="0" smtClean="0">
                <a:latin typeface="メイリオ" panose="020B0604030504040204" pitchFamily="50" charset="-128"/>
                <a:ea typeface="メイリオ" panose="020B0604030504040204" pitchFamily="50" charset="-128"/>
              </a:rPr>
              <a:t>URL</a:t>
            </a:r>
            <a:r>
              <a:rPr lang="ja-JP" altLang="en-US" sz="2400" b="1" dirty="0" smtClean="0">
                <a:latin typeface="メイリオ" panose="020B0604030504040204" pitchFamily="50" charset="-128"/>
                <a:ea typeface="メイリオ" panose="020B0604030504040204" pitchFamily="50" charset="-128"/>
              </a:rPr>
              <a:t>について</a:t>
            </a:r>
            <a:endParaRPr kumimoji="1" lang="ja-JP" altLang="en-US" sz="24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818606" y="749887"/>
            <a:ext cx="3805645" cy="369332"/>
          </a:xfrm>
          <a:prstGeom prst="rect">
            <a:avLst/>
          </a:prstGeom>
          <a:solidFill>
            <a:schemeClr val="accent1">
              <a:lumMod val="20000"/>
              <a:lumOff val="80000"/>
            </a:schemeClr>
          </a:solidFill>
        </p:spPr>
        <p:txBody>
          <a:bodyPr wrap="square" rtlCol="0">
            <a:spAutoFit/>
          </a:bodyPr>
          <a:lstStyle/>
          <a:p>
            <a:pPr algn="ctr"/>
            <a:r>
              <a:rPr lang="ja-JP" altLang="en-US" b="1" dirty="0" smtClean="0">
                <a:latin typeface="メイリオ" panose="020B0604030504040204" pitchFamily="50" charset="-128"/>
                <a:ea typeface="メイリオ" panose="020B0604030504040204" pitchFamily="50" charset="-128"/>
              </a:rPr>
              <a:t>①店舗ページリリース（</a:t>
            </a:r>
            <a:r>
              <a:rPr lang="en-US" altLang="ja-JP" b="1" dirty="0" smtClean="0">
                <a:latin typeface="メイリオ" panose="020B0604030504040204" pitchFamily="50" charset="-128"/>
                <a:ea typeface="メイリオ" panose="020B0604030504040204" pitchFamily="50" charset="-128"/>
              </a:rPr>
              <a:t>9</a:t>
            </a:r>
            <a:r>
              <a:rPr lang="ja-JP" altLang="en-US" b="1" dirty="0" smtClean="0">
                <a:latin typeface="メイリオ" panose="020B0604030504040204" pitchFamily="50" charset="-128"/>
                <a:ea typeface="メイリオ" panose="020B0604030504040204" pitchFamily="50" charset="-128"/>
              </a:rPr>
              <a:t>月）</a:t>
            </a:r>
            <a:endParaRPr lang="en-US" altLang="ja-JP" b="1"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967715" y="1696169"/>
            <a:ext cx="3422091"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create-restaurants.co.jp/shop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sp>
        <p:nvSpPr>
          <p:cNvPr id="13" name="テキスト ボックス 12"/>
          <p:cNvSpPr txBox="1"/>
          <p:nvPr/>
        </p:nvSpPr>
        <p:spPr>
          <a:xfrm>
            <a:off x="6186423" y="749887"/>
            <a:ext cx="5665942" cy="369332"/>
          </a:xfrm>
          <a:prstGeom prst="rect">
            <a:avLst/>
          </a:prstGeom>
          <a:solidFill>
            <a:srgbClr val="FFFF00"/>
          </a:solidFill>
        </p:spPr>
        <p:txBody>
          <a:bodyPr wrap="square" rtlCol="0">
            <a:spAutoFit/>
          </a:bodyPr>
          <a:lstStyle/>
          <a:p>
            <a:pPr algn="ctr"/>
            <a:r>
              <a:rPr lang="ja-JP" altLang="en-US" b="1" dirty="0" smtClean="0">
                <a:latin typeface="メイリオ" panose="020B0604030504040204" pitchFamily="50" charset="-128"/>
                <a:ea typeface="メイリオ" panose="020B0604030504040204" pitchFamily="50" charset="-128"/>
              </a:rPr>
              <a:t>②新ブランドサイト</a:t>
            </a:r>
            <a:r>
              <a:rPr lang="ja-JP" altLang="en-US" b="1" dirty="0" smtClean="0">
                <a:latin typeface="メイリオ" panose="020B0604030504040204" pitchFamily="50" charset="-128"/>
                <a:ea typeface="メイリオ" panose="020B0604030504040204" pitchFamily="50" charset="-128"/>
              </a:rPr>
              <a:t>立ち上げ以降（時期ご相談）</a:t>
            </a:r>
            <a:endParaRPr lang="en-US" altLang="ja-JP" b="1" dirty="0" smtClean="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6186423" y="1442266"/>
            <a:ext cx="2046458" cy="338554"/>
          </a:xfrm>
          <a:prstGeom prst="rect">
            <a:avLst/>
          </a:prstGeom>
          <a:noFill/>
        </p:spPr>
        <p:txBody>
          <a:bodyPr wrap="none" rtlCol="0">
            <a:spAutoFit/>
          </a:bodyPr>
          <a:lstStyle/>
          <a:p>
            <a:r>
              <a:rPr lang="en-US" altLang="ja-JP" sz="1600" b="1" dirty="0" smtClean="0">
                <a:latin typeface="メイリオ" panose="020B0604030504040204" pitchFamily="50" charset="-128"/>
                <a:ea typeface="メイリオ" panose="020B0604030504040204" pitchFamily="50" charset="-128"/>
              </a:rPr>
              <a:t>hina-sushi.com</a:t>
            </a:r>
            <a:r>
              <a:rPr lang="en-US" altLang="ja-JP" sz="1600" b="1" dirty="0">
                <a:latin typeface="メイリオ" panose="020B0604030504040204" pitchFamily="50" charset="-128"/>
                <a:ea typeface="メイリオ" panose="020B0604030504040204" pitchFamily="50" charset="-128"/>
              </a:rPr>
              <a:t>/ </a:t>
            </a:r>
            <a:endParaRPr lang="en-US" altLang="ja-JP" sz="1600" b="1" dirty="0" smtClean="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967715" y="2008960"/>
            <a:ext cx="3422091"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create-restaurants.co.jp/shop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sp>
        <p:nvSpPr>
          <p:cNvPr id="21" name="テキスト ボックス 20"/>
          <p:cNvSpPr txBox="1"/>
          <p:nvPr/>
        </p:nvSpPr>
        <p:spPr>
          <a:xfrm>
            <a:off x="967715" y="2308175"/>
            <a:ext cx="3422091" cy="307777"/>
          </a:xfrm>
          <a:prstGeom prst="rect">
            <a:avLst/>
          </a:prstGeom>
          <a:noFill/>
        </p:spPr>
        <p:txBody>
          <a:bodyPr wrap="none" rtlCol="0">
            <a:spAutoFit/>
          </a:bodyPr>
          <a:lstStyle/>
          <a:p>
            <a:r>
              <a:rPr lang="en-US" altLang="ja-JP" sz="1400" dirty="0">
                <a:latin typeface="メイリオ" panose="020B0604030504040204" pitchFamily="50" charset="-128"/>
                <a:ea typeface="メイリオ" panose="020B0604030504040204" pitchFamily="50" charset="-128"/>
              </a:rPr>
              <a:t>create-restaurants.co.jp/shop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sp>
        <p:nvSpPr>
          <p:cNvPr id="22" name="テキスト ボックス 21"/>
          <p:cNvSpPr txBox="1"/>
          <p:nvPr/>
        </p:nvSpPr>
        <p:spPr>
          <a:xfrm>
            <a:off x="8651039" y="1696169"/>
            <a:ext cx="3540961"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https://</a:t>
            </a:r>
            <a:r>
              <a:rPr lang="en-US" altLang="ja-JP" sz="1400" dirty="0" smtClean="0">
                <a:latin typeface="メイリオ" panose="020B0604030504040204" pitchFamily="50" charset="-128"/>
                <a:ea typeface="メイリオ" panose="020B0604030504040204" pitchFamily="50" charset="-128"/>
              </a:rPr>
              <a:t>hina-sushi.com</a:t>
            </a:r>
            <a:r>
              <a:rPr lang="en-US" altLang="ja-JP" sz="1400" b="1"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sp>
        <p:nvSpPr>
          <p:cNvPr id="25" name="テキスト ボックス 24"/>
          <p:cNvSpPr txBox="1"/>
          <p:nvPr/>
        </p:nvSpPr>
        <p:spPr>
          <a:xfrm>
            <a:off x="8651039" y="2008960"/>
            <a:ext cx="3540961"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https://</a:t>
            </a:r>
            <a:r>
              <a:rPr lang="en-US" altLang="ja-JP" sz="1400" dirty="0" smtClean="0">
                <a:latin typeface="メイリオ" panose="020B0604030504040204" pitchFamily="50" charset="-128"/>
                <a:ea typeface="メイリオ" panose="020B0604030504040204" pitchFamily="50" charset="-128"/>
              </a:rPr>
              <a:t>hina-sushi.com</a:t>
            </a:r>
            <a:r>
              <a:rPr lang="en-US" altLang="ja-JP" sz="1400" b="1"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sp>
        <p:nvSpPr>
          <p:cNvPr id="26" name="テキスト ボックス 25"/>
          <p:cNvSpPr txBox="1"/>
          <p:nvPr/>
        </p:nvSpPr>
        <p:spPr>
          <a:xfrm>
            <a:off x="8651039" y="2308175"/>
            <a:ext cx="3540961"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https://</a:t>
            </a:r>
            <a:r>
              <a:rPr lang="en-US" altLang="ja-JP" sz="1400" dirty="0" smtClean="0">
                <a:latin typeface="メイリオ" panose="020B0604030504040204" pitchFamily="50" charset="-128"/>
                <a:ea typeface="メイリオ" panose="020B0604030504040204" pitchFamily="50" charset="-128"/>
              </a:rPr>
              <a:t>hina-sushi.com</a:t>
            </a:r>
            <a:r>
              <a:rPr lang="en-US" altLang="ja-JP" sz="1400" b="1"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shop</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a:t>
            </a:r>
          </a:p>
        </p:txBody>
      </p:sp>
      <p:cxnSp>
        <p:nvCxnSpPr>
          <p:cNvPr id="4" name="カギ線コネクタ 3"/>
          <p:cNvCxnSpPr>
            <a:stCxn id="16" idx="3"/>
            <a:endCxn id="22" idx="1"/>
          </p:cNvCxnSpPr>
          <p:nvPr/>
        </p:nvCxnSpPr>
        <p:spPr>
          <a:xfrm>
            <a:off x="8232881" y="1611543"/>
            <a:ext cx="418158" cy="23851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16" idx="3"/>
            <a:endCxn id="25" idx="1"/>
          </p:cNvCxnSpPr>
          <p:nvPr/>
        </p:nvCxnSpPr>
        <p:spPr>
          <a:xfrm>
            <a:off x="8232881" y="1611543"/>
            <a:ext cx="418158" cy="55130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16" idx="3"/>
            <a:endCxn id="26" idx="1"/>
          </p:cNvCxnSpPr>
          <p:nvPr/>
        </p:nvCxnSpPr>
        <p:spPr>
          <a:xfrm>
            <a:off x="8232881" y="1611543"/>
            <a:ext cx="418158" cy="85052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63370" y="1172284"/>
            <a:ext cx="4630784" cy="276999"/>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レストランサーチのドメイン配下に店舗ページが生成されます。</a:t>
            </a:r>
            <a:endParaRPr lang="en-US" altLang="ja-JP" sz="1200" b="1" dirty="0" smtClean="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6186423" y="1172284"/>
            <a:ext cx="5354707" cy="276999"/>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ブランド独自ドメイン配下に店舗ページを移管します。</a:t>
            </a:r>
            <a:endParaRPr lang="en-US" altLang="ja-JP" sz="1200" b="1" dirty="0" smtClean="0">
              <a:latin typeface="メイリオ" panose="020B0604030504040204" pitchFamily="50" charset="-128"/>
              <a:ea typeface="メイリオ" panose="020B0604030504040204" pitchFamily="50" charset="-128"/>
            </a:endParaRPr>
          </a:p>
        </p:txBody>
      </p:sp>
      <p:sp>
        <p:nvSpPr>
          <p:cNvPr id="34" name="右矢印 33"/>
          <p:cNvSpPr/>
          <p:nvPr/>
        </p:nvSpPr>
        <p:spPr>
          <a:xfrm>
            <a:off x="5580028" y="1793246"/>
            <a:ext cx="322217" cy="828512"/>
          </a:xfrm>
          <a:prstGeom prst="rightArrow">
            <a:avLst>
              <a:gd name="adj1" fmla="val 5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36" name="直線コネクタ 35"/>
          <p:cNvCxnSpPr/>
          <p:nvPr/>
        </p:nvCxnSpPr>
        <p:spPr>
          <a:xfrm>
            <a:off x="566056" y="2660479"/>
            <a:ext cx="11129555"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66055" y="2734883"/>
            <a:ext cx="11129555" cy="1169551"/>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smtClean="0">
                <a:solidFill>
                  <a:srgbClr val="FF0000"/>
                </a:solidFill>
                <a:latin typeface="メイリオ" panose="020B0604030504040204" pitchFamily="50" charset="-128"/>
                <a:ea typeface="メイリオ" panose="020B0604030504040204" pitchFamily="50" charset="-128"/>
              </a:rPr>
              <a:t>9</a:t>
            </a:r>
            <a:r>
              <a:rPr lang="ja-JP" altLang="en-US" sz="1400" dirty="0" smtClean="0">
                <a:solidFill>
                  <a:srgbClr val="FF0000"/>
                </a:solidFill>
                <a:latin typeface="メイリオ" panose="020B0604030504040204" pitchFamily="50" charset="-128"/>
                <a:ea typeface="メイリオ" panose="020B0604030504040204" pitchFamily="50" charset="-128"/>
              </a:rPr>
              <a:t>月時点では①の新</a:t>
            </a:r>
            <a:r>
              <a:rPr lang="ja-JP" altLang="en-US" sz="1400" dirty="0" smtClean="0">
                <a:solidFill>
                  <a:srgbClr val="FF0000"/>
                </a:solidFill>
                <a:latin typeface="メイリオ" panose="020B0604030504040204" pitchFamily="50" charset="-128"/>
                <a:ea typeface="メイリオ" panose="020B0604030504040204" pitchFamily="50" charset="-128"/>
              </a:rPr>
              <a:t>店舗ページとブランドサイト配下の店舗ページが併存します。</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en-US" altLang="ja-JP" sz="1400" dirty="0" smtClean="0">
                <a:solidFill>
                  <a:srgbClr val="FF0000"/>
                </a:solidFill>
                <a:latin typeface="メイリオ" panose="020B0604030504040204" pitchFamily="50" charset="-128"/>
                <a:ea typeface="メイリオ" panose="020B0604030504040204" pitchFamily="50" charset="-128"/>
              </a:rPr>
              <a:t>9</a:t>
            </a:r>
            <a:r>
              <a:rPr lang="ja-JP" altLang="en-US" sz="1400" dirty="0" smtClean="0">
                <a:solidFill>
                  <a:srgbClr val="FF0000"/>
                </a:solidFill>
                <a:latin typeface="メイリオ" panose="020B0604030504040204" pitchFamily="50" charset="-128"/>
                <a:ea typeface="メイリオ" panose="020B0604030504040204" pitchFamily="50" charset="-128"/>
              </a:rPr>
              <a:t>月以降、新テンプレへ移管したブランドは併存が解消します。</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smtClean="0">
                <a:solidFill>
                  <a:srgbClr val="FF0000"/>
                </a:solidFill>
                <a:latin typeface="メイリオ" panose="020B0604030504040204" pitchFamily="50" charset="-128"/>
                <a:ea typeface="メイリオ" panose="020B0604030504040204" pitchFamily="50" charset="-128"/>
              </a:rPr>
              <a:t>既存ブランドサイトは基本ドメインを引き継ぎますが、要望によって新規ドメインの割り当ても可能です。スケジュールご相談</a:t>
            </a:r>
            <a:r>
              <a:rPr lang="ja-JP" altLang="en-US" sz="1400" dirty="0" smtClean="0">
                <a:solidFill>
                  <a:srgbClr val="FF0000"/>
                </a:solidFill>
                <a:latin typeface="メイリオ" panose="020B0604030504040204" pitchFamily="50" charset="-128"/>
                <a:ea typeface="メイリオ" panose="020B0604030504040204" pitchFamily="50" charset="-128"/>
              </a:rPr>
              <a:t>。</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smtClean="0">
                <a:solidFill>
                  <a:srgbClr val="FF0000"/>
                </a:solidFill>
                <a:latin typeface="メイリオ" panose="020B0604030504040204" pitchFamily="50" charset="-128"/>
                <a:ea typeface="メイリオ" panose="020B0604030504040204" pitchFamily="50" charset="-128"/>
              </a:rPr>
              <a:t>②の該当ブランドにおいては、店内</a:t>
            </a:r>
            <a:r>
              <a:rPr lang="ja-JP" altLang="en-US" sz="1400" dirty="0" smtClean="0">
                <a:solidFill>
                  <a:srgbClr val="FF0000"/>
                </a:solidFill>
                <a:latin typeface="メイリオ" panose="020B0604030504040204" pitchFamily="50" charset="-128"/>
                <a:ea typeface="メイリオ" panose="020B0604030504040204" pitchFamily="50" charset="-128"/>
              </a:rPr>
              <a:t>ツールや印刷物など、①の</a:t>
            </a:r>
            <a:r>
              <a:rPr lang="en-US" altLang="ja-JP" sz="1400" dirty="0" smtClean="0">
                <a:solidFill>
                  <a:srgbClr val="FF0000"/>
                </a:solidFill>
                <a:latin typeface="メイリオ" panose="020B0604030504040204" pitchFamily="50" charset="-128"/>
                <a:ea typeface="メイリオ" panose="020B0604030504040204" pitchFamily="50" charset="-128"/>
              </a:rPr>
              <a:t>URL</a:t>
            </a:r>
            <a:r>
              <a:rPr lang="ja-JP" altLang="en-US" sz="1400" dirty="0" smtClean="0">
                <a:solidFill>
                  <a:srgbClr val="FF0000"/>
                </a:solidFill>
                <a:latin typeface="メイリオ" panose="020B0604030504040204" pitchFamily="50" charset="-128"/>
                <a:ea typeface="メイリオ" panose="020B0604030504040204" pitchFamily="50" charset="-128"/>
              </a:rPr>
              <a:t>を利用する際はご注意ください。</a:t>
            </a:r>
            <a:endParaRPr lang="en-US" altLang="ja-JP" sz="1400" dirty="0" smtClean="0">
              <a:solidFill>
                <a:srgbClr val="FF0000"/>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sz="1400" dirty="0" smtClean="0">
                <a:solidFill>
                  <a:srgbClr val="FF0000"/>
                </a:solidFill>
                <a:latin typeface="メイリオ" panose="020B0604030504040204" pitchFamily="50" charset="-128"/>
                <a:ea typeface="メイリオ" panose="020B0604030504040204" pitchFamily="50" charset="-128"/>
              </a:rPr>
              <a:t>既存の八山の様に単店</a:t>
            </a:r>
            <a:r>
              <a:rPr lang="ja-JP" altLang="en-US" sz="1400" dirty="0" smtClean="0">
                <a:solidFill>
                  <a:srgbClr val="FF0000"/>
                </a:solidFill>
                <a:latin typeface="メイリオ" panose="020B0604030504040204" pitchFamily="50" charset="-128"/>
                <a:ea typeface="メイリオ" panose="020B0604030504040204" pitchFamily="50" charset="-128"/>
              </a:rPr>
              <a:t>ブランドについても、独自</a:t>
            </a:r>
            <a:r>
              <a:rPr lang="ja-JP" altLang="en-US" sz="1400" dirty="0" smtClean="0">
                <a:solidFill>
                  <a:srgbClr val="FF0000"/>
                </a:solidFill>
                <a:latin typeface="メイリオ" panose="020B0604030504040204" pitchFamily="50" charset="-128"/>
                <a:ea typeface="メイリオ" panose="020B0604030504040204" pitchFamily="50" charset="-128"/>
              </a:rPr>
              <a:t>ドメインの割り当てが</a:t>
            </a:r>
            <a:r>
              <a:rPr lang="ja-JP" altLang="en-US" sz="1400" dirty="0" smtClean="0">
                <a:solidFill>
                  <a:srgbClr val="FF0000"/>
                </a:solidFill>
                <a:latin typeface="メイリオ" panose="020B0604030504040204" pitchFamily="50" charset="-128"/>
                <a:ea typeface="メイリオ" panose="020B0604030504040204" pitchFamily="50" charset="-128"/>
              </a:rPr>
              <a:t>可能です</a:t>
            </a:r>
            <a:r>
              <a:rPr lang="ja-JP" altLang="en-US" sz="1400" dirty="0" smtClean="0">
                <a:solidFill>
                  <a:srgbClr val="FF0000"/>
                </a:solidFill>
                <a:latin typeface="メイリオ" panose="020B0604030504040204" pitchFamily="50" charset="-128"/>
                <a:ea typeface="メイリオ" panose="020B0604030504040204" pitchFamily="50" charset="-128"/>
              </a:rPr>
              <a:t>。対象店など</a:t>
            </a:r>
            <a:r>
              <a:rPr lang="ja-JP" altLang="en-US" sz="1400" dirty="0" smtClean="0">
                <a:solidFill>
                  <a:srgbClr val="FF0000"/>
                </a:solidFill>
                <a:latin typeface="メイリオ" panose="020B0604030504040204" pitchFamily="50" charset="-128"/>
                <a:ea typeface="メイリオ" panose="020B0604030504040204" pitchFamily="50" charset="-128"/>
              </a:rPr>
              <a:t>ご相談。</a:t>
            </a:r>
            <a:endParaRPr lang="en-US" altLang="ja-JP" sz="1400" dirty="0" smtClean="0">
              <a:solidFill>
                <a:srgbClr val="FF0000"/>
              </a:solidFill>
              <a:latin typeface="メイリオ" panose="020B0604030504040204" pitchFamily="50" charset="-128"/>
              <a:ea typeface="メイリオ" panose="020B0604030504040204" pitchFamily="50" charset="-128"/>
            </a:endParaRPr>
          </a:p>
        </p:txBody>
      </p:sp>
      <p:cxnSp>
        <p:nvCxnSpPr>
          <p:cNvPr id="38" name="直線コネクタ 37"/>
          <p:cNvCxnSpPr/>
          <p:nvPr/>
        </p:nvCxnSpPr>
        <p:spPr>
          <a:xfrm>
            <a:off x="566056" y="3915840"/>
            <a:ext cx="11129555"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ホームベース 29"/>
          <p:cNvSpPr/>
          <p:nvPr/>
        </p:nvSpPr>
        <p:spPr>
          <a:xfrm>
            <a:off x="1736840" y="4332729"/>
            <a:ext cx="3927566"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既存</a:t>
            </a:r>
            <a:r>
              <a:rPr kumimoji="1" lang="en-US" altLang="ja-JP" sz="1400" b="1" dirty="0" smtClean="0">
                <a:latin typeface="メイリオ" panose="020B0604030504040204" pitchFamily="50" charset="-128"/>
                <a:ea typeface="メイリオ" panose="020B0604030504040204" pitchFamily="50" charset="-128"/>
              </a:rPr>
              <a:t>CMS</a:t>
            </a:r>
            <a:endParaRPr kumimoji="1" lang="ja-JP" altLang="en-US" sz="1400" b="1" dirty="0">
              <a:latin typeface="メイリオ" panose="020B0604030504040204" pitchFamily="50" charset="-128"/>
              <a:ea typeface="メイリオ" panose="020B0604030504040204" pitchFamily="50" charset="-128"/>
            </a:endParaRPr>
          </a:p>
        </p:txBody>
      </p:sp>
      <p:sp>
        <p:nvSpPr>
          <p:cNvPr id="39" name="ホームベース 38"/>
          <p:cNvSpPr/>
          <p:nvPr/>
        </p:nvSpPr>
        <p:spPr>
          <a:xfrm>
            <a:off x="5724300" y="4629482"/>
            <a:ext cx="3927566"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新</a:t>
            </a:r>
            <a:r>
              <a:rPr kumimoji="1" lang="en-US" altLang="ja-JP" sz="1400" b="1" dirty="0" smtClean="0">
                <a:latin typeface="メイリオ" panose="020B0604030504040204" pitchFamily="50" charset="-128"/>
                <a:ea typeface="メイリオ" panose="020B0604030504040204" pitchFamily="50" charset="-128"/>
              </a:rPr>
              <a:t>CMS</a:t>
            </a:r>
            <a:endParaRPr kumimoji="1" lang="ja-JP" altLang="en-US" sz="1400" b="1"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5415926" y="3978837"/>
            <a:ext cx="2250937"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9</a:t>
            </a:r>
            <a:r>
              <a:rPr kumimoji="1" lang="ja-JP" altLang="en-US" dirty="0" smtClean="0">
                <a:latin typeface="メイリオ" panose="020B0604030504040204" pitchFamily="50" charset="-128"/>
                <a:ea typeface="メイリオ" panose="020B0604030504040204" pitchFamily="50" charset="-128"/>
              </a:rPr>
              <a:t>月</a:t>
            </a:r>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rPr>
              <a:t>（詳細な日程は調整中）</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41" name="直線コネクタ 40"/>
          <p:cNvCxnSpPr/>
          <p:nvPr/>
        </p:nvCxnSpPr>
        <p:spPr>
          <a:xfrm flipH="1">
            <a:off x="5664406" y="4276201"/>
            <a:ext cx="15363" cy="24127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005885" y="4352499"/>
            <a:ext cx="492443" cy="642163"/>
          </a:xfrm>
          <a:prstGeom prst="rect">
            <a:avLst/>
          </a:prstGeom>
          <a:solidFill>
            <a:schemeClr val="accent1">
              <a:lumMod val="40000"/>
              <a:lumOff val="60000"/>
            </a:schemeClr>
          </a:solidFill>
        </p:spPr>
        <p:txBody>
          <a:bodyPr vert="eaVert" wrap="none" rtlCol="0">
            <a:spAutoFit/>
          </a:bodyPr>
          <a:lstStyle/>
          <a:p>
            <a:r>
              <a:rPr kumimoji="1" lang="en-US" altLang="ja-JP" sz="2000" dirty="0" smtClean="0">
                <a:latin typeface="メイリオ" panose="020B0604030504040204" pitchFamily="50" charset="-128"/>
                <a:ea typeface="メイリオ" panose="020B0604030504040204" pitchFamily="50" charset="-128"/>
              </a:rPr>
              <a:t>CMS</a:t>
            </a:r>
            <a:endParaRPr kumimoji="1" lang="ja-JP" altLang="en-US" sz="2000"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975106" y="5981044"/>
            <a:ext cx="523220" cy="656590"/>
          </a:xfrm>
          <a:prstGeom prst="rect">
            <a:avLst/>
          </a:prstGeom>
          <a:solidFill>
            <a:srgbClr val="FFC000"/>
          </a:solidFill>
        </p:spPr>
        <p:txBody>
          <a:bodyPr vert="eaVert"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ブランド</a:t>
            </a:r>
            <a:endParaRPr kumimoji="1" lang="en-US" altLang="ja-JP" sz="1100" b="1" dirty="0" smtClean="0">
              <a:latin typeface="メイリオ" panose="020B0604030504040204" pitchFamily="50" charset="-128"/>
              <a:ea typeface="メイリオ" panose="020B0604030504040204" pitchFamily="50" charset="-128"/>
            </a:endParaRPr>
          </a:p>
          <a:p>
            <a:r>
              <a:rPr lang="ja-JP" altLang="en-US" sz="1100" b="1" dirty="0">
                <a:latin typeface="メイリオ" panose="020B0604030504040204" pitchFamily="50" charset="-128"/>
                <a:ea typeface="メイリオ" panose="020B0604030504040204" pitchFamily="50" charset="-128"/>
              </a:rPr>
              <a:t>サイト</a:t>
            </a:r>
            <a:endParaRPr kumimoji="1" lang="ja-JP" altLang="en-US" sz="1100" b="1" dirty="0">
              <a:latin typeface="メイリオ" panose="020B0604030504040204" pitchFamily="50" charset="-128"/>
              <a:ea typeface="メイリオ" panose="020B0604030504040204" pitchFamily="50" charset="-128"/>
            </a:endParaRPr>
          </a:p>
        </p:txBody>
      </p:sp>
      <p:sp>
        <p:nvSpPr>
          <p:cNvPr id="60" name="ホームベース 59"/>
          <p:cNvSpPr/>
          <p:nvPr/>
        </p:nvSpPr>
        <p:spPr>
          <a:xfrm>
            <a:off x="1736840" y="6011090"/>
            <a:ext cx="5220220"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既存ブランドサイト</a:t>
            </a:r>
            <a:endParaRPr kumimoji="1" lang="ja-JP" altLang="en-US" sz="1400" b="1" dirty="0">
              <a:latin typeface="メイリオ" panose="020B0604030504040204" pitchFamily="50" charset="-128"/>
              <a:ea typeface="メイリオ" panose="020B0604030504040204" pitchFamily="50" charset="-128"/>
            </a:endParaRPr>
          </a:p>
        </p:txBody>
      </p:sp>
      <p:sp>
        <p:nvSpPr>
          <p:cNvPr id="61" name="ホームベース 60"/>
          <p:cNvSpPr/>
          <p:nvPr/>
        </p:nvSpPr>
        <p:spPr>
          <a:xfrm>
            <a:off x="6957060" y="6307843"/>
            <a:ext cx="2694806"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新ブランドサイト</a:t>
            </a:r>
            <a:endParaRPr kumimoji="1" lang="ja-JP" altLang="en-US" sz="1400" b="1"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975106" y="5171201"/>
            <a:ext cx="523220" cy="618688"/>
          </a:xfrm>
          <a:prstGeom prst="rect">
            <a:avLst/>
          </a:prstGeom>
          <a:solidFill>
            <a:srgbClr val="FFC000"/>
          </a:solidFill>
        </p:spPr>
        <p:txBody>
          <a:bodyPr vert="eaVert"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店舗</a:t>
            </a:r>
            <a:endParaRPr kumimoji="1" lang="en-US" altLang="ja-JP" sz="1100" b="1" dirty="0" smtClean="0">
              <a:latin typeface="メイリオ" panose="020B0604030504040204" pitchFamily="50" charset="-128"/>
              <a:ea typeface="メイリオ" panose="020B0604030504040204" pitchFamily="50" charset="-128"/>
            </a:endParaRPr>
          </a:p>
          <a:p>
            <a:r>
              <a:rPr kumimoji="1" lang="ja-JP" altLang="en-US" sz="1100" b="1" dirty="0" smtClean="0">
                <a:latin typeface="メイリオ" panose="020B0604030504040204" pitchFamily="50" charset="-128"/>
                <a:ea typeface="メイリオ" panose="020B0604030504040204" pitchFamily="50" charset="-128"/>
              </a:rPr>
              <a:t>ページ</a:t>
            </a:r>
            <a:endParaRPr kumimoji="1" lang="ja-JP" altLang="en-US" sz="1100" b="1" dirty="0">
              <a:latin typeface="メイリオ" panose="020B0604030504040204" pitchFamily="50" charset="-128"/>
              <a:ea typeface="メイリオ" panose="020B0604030504040204" pitchFamily="50" charset="-128"/>
            </a:endParaRPr>
          </a:p>
        </p:txBody>
      </p:sp>
      <p:sp>
        <p:nvSpPr>
          <p:cNvPr id="76" name="ホームベース 75"/>
          <p:cNvSpPr/>
          <p:nvPr/>
        </p:nvSpPr>
        <p:spPr>
          <a:xfrm>
            <a:off x="1736840" y="5169165"/>
            <a:ext cx="3927566"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既存店舗ページ</a:t>
            </a:r>
            <a:endParaRPr kumimoji="1" lang="ja-JP" altLang="en-US" sz="1400" b="1" dirty="0">
              <a:latin typeface="メイリオ" panose="020B0604030504040204" pitchFamily="50" charset="-128"/>
              <a:ea typeface="メイリオ" panose="020B0604030504040204" pitchFamily="50" charset="-128"/>
            </a:endParaRPr>
          </a:p>
        </p:txBody>
      </p:sp>
      <p:sp>
        <p:nvSpPr>
          <p:cNvPr id="77" name="ホームベース 76"/>
          <p:cNvSpPr/>
          <p:nvPr/>
        </p:nvSpPr>
        <p:spPr>
          <a:xfrm>
            <a:off x="5724300" y="5465918"/>
            <a:ext cx="3927566" cy="33741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メイリオ" panose="020B0604030504040204" pitchFamily="50" charset="-128"/>
                <a:ea typeface="メイリオ" panose="020B0604030504040204" pitchFamily="50" charset="-128"/>
              </a:rPr>
              <a:t>新店舗ページ</a:t>
            </a:r>
            <a:endParaRPr kumimoji="1"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4489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33130" y="441960"/>
            <a:ext cx="9725739" cy="461665"/>
          </a:xfrm>
          <a:prstGeom prst="rect">
            <a:avLst/>
          </a:prstGeom>
          <a:noFill/>
        </p:spPr>
        <p:txBody>
          <a:bodyPr wrap="none" rtlCol="0">
            <a:spAutoFit/>
          </a:bodyPr>
          <a:lstStyle/>
          <a:p>
            <a:r>
              <a:rPr kumimoji="1" lang="ja-JP" altLang="en-US" sz="2400" b="1" dirty="0" smtClean="0"/>
              <a:t>クリエイト・レストランツ・ホールディングス　ホームページ全体像</a:t>
            </a:r>
            <a:endParaRPr kumimoji="1" lang="ja-JP" altLang="en-US" sz="2400" b="1" dirty="0"/>
          </a:p>
        </p:txBody>
      </p:sp>
      <p:sp>
        <p:nvSpPr>
          <p:cNvPr id="5" name="正方形/長方形 4"/>
          <p:cNvSpPr/>
          <p:nvPr/>
        </p:nvSpPr>
        <p:spPr>
          <a:xfrm>
            <a:off x="1447800" y="1821180"/>
            <a:ext cx="2072640" cy="655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コーポレートサイト</a:t>
            </a:r>
            <a:endParaRPr kumimoji="1" lang="ja-JP" altLang="en-US" sz="1400" b="1" dirty="0"/>
          </a:p>
        </p:txBody>
      </p:sp>
      <p:sp>
        <p:nvSpPr>
          <p:cNvPr id="6" name="正方形/長方形 5"/>
          <p:cNvSpPr/>
          <p:nvPr/>
        </p:nvSpPr>
        <p:spPr>
          <a:xfrm>
            <a:off x="1447800" y="34290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レストランサーチ</a:t>
            </a:r>
            <a:endParaRPr kumimoji="1" lang="ja-JP" altLang="en-US" sz="1400" b="1" dirty="0"/>
          </a:p>
        </p:txBody>
      </p:sp>
      <p:sp>
        <p:nvSpPr>
          <p:cNvPr id="7" name="正方形/長方形 6"/>
          <p:cNvSpPr/>
          <p:nvPr/>
        </p:nvSpPr>
        <p:spPr>
          <a:xfrm>
            <a:off x="5222806" y="34290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業態（ブランド）</a:t>
            </a:r>
            <a:endParaRPr lang="en-US" altLang="ja-JP" sz="1400" b="1" dirty="0" smtClean="0"/>
          </a:p>
          <a:p>
            <a:pPr algn="ctr"/>
            <a:r>
              <a:rPr lang="ja-JP" altLang="en-US" sz="1400" b="1" dirty="0"/>
              <a:t>ページ</a:t>
            </a:r>
            <a:endParaRPr lang="en-US" altLang="ja-JP" sz="1400" b="1" dirty="0" smtClean="0"/>
          </a:p>
        </p:txBody>
      </p:sp>
      <p:sp>
        <p:nvSpPr>
          <p:cNvPr id="8" name="正方形/長方形 7"/>
          <p:cNvSpPr/>
          <p:nvPr/>
        </p:nvSpPr>
        <p:spPr>
          <a:xfrm>
            <a:off x="5222806" y="43815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店舗</a:t>
            </a:r>
            <a:endParaRPr lang="en-US" altLang="ja-JP" sz="1400" b="1" dirty="0" smtClean="0"/>
          </a:p>
          <a:p>
            <a:pPr algn="ctr"/>
            <a:r>
              <a:rPr lang="ja-JP" altLang="en-US" sz="1400" b="1" dirty="0"/>
              <a:t>ページ</a:t>
            </a:r>
            <a:endParaRPr lang="en-US" altLang="ja-JP" sz="1400" b="1" dirty="0" smtClean="0"/>
          </a:p>
        </p:txBody>
      </p:sp>
      <p:sp>
        <p:nvSpPr>
          <p:cNvPr id="9" name="テキスト ボックス 8"/>
          <p:cNvSpPr txBox="1"/>
          <p:nvPr/>
        </p:nvSpPr>
        <p:spPr>
          <a:xfrm>
            <a:off x="1516380" y="4168140"/>
            <a:ext cx="2159566" cy="523220"/>
          </a:xfrm>
          <a:prstGeom prst="rect">
            <a:avLst/>
          </a:prstGeom>
          <a:noFill/>
        </p:spPr>
        <p:txBody>
          <a:bodyPr wrap="none" rtlCol="0">
            <a:spAutoFit/>
          </a:bodyPr>
          <a:lstStyle/>
          <a:p>
            <a:r>
              <a:rPr kumimoji="1" lang="ja-JP" altLang="en-US" sz="1400" dirty="0" smtClean="0"/>
              <a:t>主な利用者：株主</a:t>
            </a:r>
            <a:endParaRPr kumimoji="1" lang="en-US" altLang="ja-JP" sz="1400" dirty="0" smtClean="0"/>
          </a:p>
          <a:p>
            <a:r>
              <a:rPr lang="ja-JP" altLang="en-US" sz="1400" dirty="0" smtClean="0"/>
              <a:t>優待券の使えるお店検索</a:t>
            </a:r>
            <a:endParaRPr kumimoji="1" lang="ja-JP" altLang="en-US" sz="1400" dirty="0"/>
          </a:p>
        </p:txBody>
      </p:sp>
      <p:cxnSp>
        <p:nvCxnSpPr>
          <p:cNvPr id="12" name="直線矢印コネクタ 11"/>
          <p:cNvCxnSpPr>
            <a:stCxn id="6" idx="3"/>
            <a:endCxn id="8" idx="1"/>
          </p:cNvCxnSpPr>
          <p:nvPr/>
        </p:nvCxnSpPr>
        <p:spPr>
          <a:xfrm>
            <a:off x="3520440" y="3756660"/>
            <a:ext cx="1702366" cy="952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222806" y="1821180"/>
            <a:ext cx="2072640" cy="655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t>IR</a:t>
            </a:r>
            <a:r>
              <a:rPr lang="ja-JP" altLang="en-US" sz="1400" b="1" dirty="0" smtClean="0"/>
              <a:t>・会社概要など</a:t>
            </a:r>
            <a:endParaRPr lang="en-US" altLang="ja-JP" sz="1400" b="1" dirty="0" smtClean="0"/>
          </a:p>
        </p:txBody>
      </p:sp>
      <p:cxnSp>
        <p:nvCxnSpPr>
          <p:cNvPr id="22" name="直線矢印コネクタ 21"/>
          <p:cNvCxnSpPr>
            <a:stCxn id="5" idx="3"/>
            <a:endCxn id="21" idx="1"/>
          </p:cNvCxnSpPr>
          <p:nvPr/>
        </p:nvCxnSpPr>
        <p:spPr>
          <a:xfrm>
            <a:off x="3520440" y="2148840"/>
            <a:ext cx="1702366"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07584" y="6086146"/>
            <a:ext cx="11376832" cy="461665"/>
          </a:xfrm>
          <a:prstGeom prst="rect">
            <a:avLst/>
          </a:prstGeom>
          <a:noFill/>
        </p:spPr>
        <p:txBody>
          <a:bodyPr wrap="none" rtlCol="0">
            <a:spAutoFit/>
          </a:bodyPr>
          <a:lstStyle/>
          <a:p>
            <a:r>
              <a:rPr kumimoji="1" lang="en-US" altLang="ja-JP" sz="2400" b="1" dirty="0" smtClean="0"/>
              <a:t>2022</a:t>
            </a:r>
            <a:r>
              <a:rPr kumimoji="1" lang="ja-JP" altLang="en-US" sz="2400" b="1" dirty="0" smtClean="0"/>
              <a:t>年</a:t>
            </a:r>
            <a:r>
              <a:rPr kumimoji="1" lang="en-US" altLang="ja-JP" sz="2400" b="1" dirty="0" smtClean="0"/>
              <a:t>9</a:t>
            </a:r>
            <a:r>
              <a:rPr kumimoji="1" lang="ja-JP" altLang="en-US" sz="2400" b="1" dirty="0" smtClean="0"/>
              <a:t>月に</a:t>
            </a:r>
            <a:r>
              <a:rPr kumimoji="1" lang="ja-JP" altLang="en-US" sz="2400" b="1" dirty="0" smtClean="0">
                <a:solidFill>
                  <a:schemeClr val="accent6"/>
                </a:solidFill>
              </a:rPr>
              <a:t>コーポレートサイト</a:t>
            </a:r>
            <a:r>
              <a:rPr kumimoji="1" lang="en-US" altLang="ja-JP" sz="2400" b="1" dirty="0" smtClean="0"/>
              <a:t>/</a:t>
            </a:r>
            <a:r>
              <a:rPr kumimoji="1" lang="ja-JP" altLang="en-US" sz="2400" b="1" dirty="0" smtClean="0">
                <a:solidFill>
                  <a:schemeClr val="accent5"/>
                </a:solidFill>
              </a:rPr>
              <a:t>レストランサーチ</a:t>
            </a:r>
            <a:r>
              <a:rPr kumimoji="1" lang="ja-JP" altLang="en-US" sz="2400" b="1" dirty="0" smtClean="0"/>
              <a:t>の両方リニューアル予定です</a:t>
            </a:r>
            <a:endParaRPr kumimoji="1" lang="ja-JP" altLang="en-US" sz="2400" b="1" dirty="0"/>
          </a:p>
        </p:txBody>
      </p:sp>
    </p:spTree>
    <p:extLst>
      <p:ext uri="{BB962C8B-B14F-4D97-AF65-F5344CB8AC3E}">
        <p14:creationId xmlns:p14="http://schemas.microsoft.com/office/powerpoint/2010/main" val="213976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07584" y="3274423"/>
            <a:ext cx="8309696" cy="1994263"/>
          </a:xfrm>
          <a:prstGeom prst="roundRect">
            <a:avLst>
              <a:gd name="adj" fmla="val 6623"/>
            </a:avLst>
          </a:prstGeom>
          <a:solidFill>
            <a:schemeClr val="bg1"/>
          </a:solidFill>
          <a:ln w="5715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233130" y="441960"/>
            <a:ext cx="9725739" cy="461665"/>
          </a:xfrm>
          <a:prstGeom prst="rect">
            <a:avLst/>
          </a:prstGeom>
          <a:noFill/>
        </p:spPr>
        <p:txBody>
          <a:bodyPr wrap="none" rtlCol="0">
            <a:spAutoFit/>
          </a:bodyPr>
          <a:lstStyle/>
          <a:p>
            <a:r>
              <a:rPr kumimoji="1" lang="ja-JP" altLang="en-US" sz="2400" b="1" dirty="0" smtClean="0"/>
              <a:t>クリエイト・レストランツ・ホールディングス　ホームページ全体像</a:t>
            </a:r>
            <a:endParaRPr kumimoji="1" lang="ja-JP" altLang="en-US" sz="2400" b="1" dirty="0"/>
          </a:p>
        </p:txBody>
      </p:sp>
      <p:sp>
        <p:nvSpPr>
          <p:cNvPr id="5" name="正方形/長方形 4"/>
          <p:cNvSpPr/>
          <p:nvPr/>
        </p:nvSpPr>
        <p:spPr>
          <a:xfrm>
            <a:off x="1447800" y="1821180"/>
            <a:ext cx="2072640" cy="655320"/>
          </a:xfrm>
          <a:prstGeom prst="rect">
            <a:avLst/>
          </a:prstGeom>
          <a:solidFill>
            <a:srgbClr val="4970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lumMod val="75000"/>
                  </a:schemeClr>
                </a:solidFill>
              </a:rPr>
              <a:t>コーポレートサイト</a:t>
            </a:r>
            <a:endParaRPr kumimoji="1" lang="ja-JP" altLang="en-US" sz="1400" b="1" dirty="0">
              <a:solidFill>
                <a:schemeClr val="bg1">
                  <a:lumMod val="75000"/>
                </a:schemeClr>
              </a:solidFill>
            </a:endParaRPr>
          </a:p>
        </p:txBody>
      </p:sp>
      <p:sp>
        <p:nvSpPr>
          <p:cNvPr id="6" name="正方形/長方形 5"/>
          <p:cNvSpPr/>
          <p:nvPr/>
        </p:nvSpPr>
        <p:spPr>
          <a:xfrm>
            <a:off x="1447800" y="34290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レストランサーチ</a:t>
            </a:r>
            <a:endParaRPr kumimoji="1" lang="ja-JP" altLang="en-US" sz="1400" b="1" dirty="0"/>
          </a:p>
        </p:txBody>
      </p:sp>
      <p:sp>
        <p:nvSpPr>
          <p:cNvPr id="7" name="正方形/長方形 6"/>
          <p:cNvSpPr/>
          <p:nvPr/>
        </p:nvSpPr>
        <p:spPr>
          <a:xfrm>
            <a:off x="5222806" y="34290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業態（ブランド）</a:t>
            </a:r>
            <a:endParaRPr lang="en-US" altLang="ja-JP" sz="1400" b="1" dirty="0" smtClean="0"/>
          </a:p>
          <a:p>
            <a:pPr algn="ctr"/>
            <a:r>
              <a:rPr lang="ja-JP" altLang="en-US" sz="1400" b="1" dirty="0"/>
              <a:t>ページ</a:t>
            </a:r>
            <a:endParaRPr lang="en-US" altLang="ja-JP" sz="1400" b="1" dirty="0" smtClean="0"/>
          </a:p>
        </p:txBody>
      </p:sp>
      <p:sp>
        <p:nvSpPr>
          <p:cNvPr id="8" name="正方形/長方形 7"/>
          <p:cNvSpPr/>
          <p:nvPr/>
        </p:nvSpPr>
        <p:spPr>
          <a:xfrm>
            <a:off x="5222806" y="4381500"/>
            <a:ext cx="2072640" cy="655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店舗</a:t>
            </a:r>
            <a:endParaRPr lang="en-US" altLang="ja-JP" sz="1400" b="1" dirty="0" smtClean="0"/>
          </a:p>
          <a:p>
            <a:pPr algn="ctr"/>
            <a:r>
              <a:rPr lang="ja-JP" altLang="en-US" sz="1400" b="1" dirty="0"/>
              <a:t>ページ</a:t>
            </a:r>
            <a:endParaRPr lang="en-US" altLang="ja-JP" sz="1400" b="1" dirty="0" smtClean="0"/>
          </a:p>
        </p:txBody>
      </p:sp>
      <p:sp>
        <p:nvSpPr>
          <p:cNvPr id="9" name="テキスト ボックス 8"/>
          <p:cNvSpPr txBox="1"/>
          <p:nvPr/>
        </p:nvSpPr>
        <p:spPr>
          <a:xfrm>
            <a:off x="1516380" y="4168140"/>
            <a:ext cx="2159566" cy="523220"/>
          </a:xfrm>
          <a:prstGeom prst="rect">
            <a:avLst/>
          </a:prstGeom>
          <a:noFill/>
        </p:spPr>
        <p:txBody>
          <a:bodyPr wrap="none" rtlCol="0">
            <a:spAutoFit/>
          </a:bodyPr>
          <a:lstStyle/>
          <a:p>
            <a:r>
              <a:rPr kumimoji="1" lang="ja-JP" altLang="en-US" sz="1400" dirty="0" smtClean="0"/>
              <a:t>主な利用者：株主</a:t>
            </a:r>
            <a:endParaRPr kumimoji="1" lang="en-US" altLang="ja-JP" sz="1400" dirty="0" smtClean="0"/>
          </a:p>
          <a:p>
            <a:r>
              <a:rPr lang="ja-JP" altLang="en-US" sz="1400" dirty="0" smtClean="0"/>
              <a:t>優待券の使えるお店検索</a:t>
            </a:r>
            <a:endParaRPr kumimoji="1" lang="ja-JP" altLang="en-US" sz="1400" dirty="0"/>
          </a:p>
        </p:txBody>
      </p:sp>
      <p:cxnSp>
        <p:nvCxnSpPr>
          <p:cNvPr id="12" name="直線矢印コネクタ 11"/>
          <p:cNvCxnSpPr>
            <a:stCxn id="6" idx="3"/>
            <a:endCxn id="8" idx="1"/>
          </p:cNvCxnSpPr>
          <p:nvPr/>
        </p:nvCxnSpPr>
        <p:spPr>
          <a:xfrm>
            <a:off x="3520440" y="3756660"/>
            <a:ext cx="1702366" cy="952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222806" y="1821180"/>
            <a:ext cx="2072640" cy="655320"/>
          </a:xfrm>
          <a:prstGeom prst="rect">
            <a:avLst/>
          </a:prstGeom>
          <a:solidFill>
            <a:srgbClr val="49702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bg1">
                    <a:lumMod val="75000"/>
                  </a:schemeClr>
                </a:solidFill>
              </a:rPr>
              <a:t>IR</a:t>
            </a:r>
            <a:r>
              <a:rPr lang="ja-JP" altLang="en-US" sz="1400" b="1" dirty="0" smtClean="0">
                <a:solidFill>
                  <a:schemeClr val="bg1">
                    <a:lumMod val="75000"/>
                  </a:schemeClr>
                </a:solidFill>
              </a:rPr>
              <a:t>・会社概要など</a:t>
            </a:r>
            <a:endParaRPr lang="en-US" altLang="ja-JP" sz="1400" b="1" dirty="0" smtClean="0">
              <a:solidFill>
                <a:schemeClr val="bg1">
                  <a:lumMod val="75000"/>
                </a:schemeClr>
              </a:solidFill>
            </a:endParaRPr>
          </a:p>
        </p:txBody>
      </p:sp>
      <p:cxnSp>
        <p:nvCxnSpPr>
          <p:cNvPr id="22" name="直線矢印コネクタ 21"/>
          <p:cNvCxnSpPr>
            <a:stCxn id="5" idx="3"/>
            <a:endCxn id="21" idx="1"/>
          </p:cNvCxnSpPr>
          <p:nvPr/>
        </p:nvCxnSpPr>
        <p:spPr>
          <a:xfrm>
            <a:off x="3520440" y="2148840"/>
            <a:ext cx="1702366" cy="0"/>
          </a:xfrm>
          <a:prstGeom prst="straightConnector1">
            <a:avLst/>
          </a:prstGeom>
          <a:ln w="28575">
            <a:solidFill>
              <a:srgbClr val="578537">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07584" y="6086146"/>
            <a:ext cx="11376832" cy="461665"/>
          </a:xfrm>
          <a:prstGeom prst="rect">
            <a:avLst/>
          </a:prstGeom>
          <a:noFill/>
        </p:spPr>
        <p:txBody>
          <a:bodyPr wrap="none" rtlCol="0">
            <a:spAutoFit/>
          </a:bodyPr>
          <a:lstStyle/>
          <a:p>
            <a:r>
              <a:rPr kumimoji="1" lang="en-US" altLang="ja-JP" sz="2400" b="1" dirty="0" smtClean="0"/>
              <a:t>2022</a:t>
            </a:r>
            <a:r>
              <a:rPr kumimoji="1" lang="ja-JP" altLang="en-US" sz="2400" b="1" dirty="0" smtClean="0"/>
              <a:t>年</a:t>
            </a:r>
            <a:r>
              <a:rPr kumimoji="1" lang="en-US" altLang="ja-JP" sz="2400" b="1" dirty="0" smtClean="0"/>
              <a:t>9</a:t>
            </a:r>
            <a:r>
              <a:rPr kumimoji="1" lang="ja-JP" altLang="en-US" sz="2400" b="1" dirty="0" smtClean="0"/>
              <a:t>月に</a:t>
            </a:r>
            <a:r>
              <a:rPr kumimoji="1" lang="ja-JP" altLang="en-US" sz="2400" b="1" dirty="0" smtClean="0">
                <a:solidFill>
                  <a:schemeClr val="accent6"/>
                </a:solidFill>
              </a:rPr>
              <a:t>コーポレートサイト</a:t>
            </a:r>
            <a:r>
              <a:rPr kumimoji="1" lang="en-US" altLang="ja-JP" sz="2400" b="1" dirty="0" smtClean="0"/>
              <a:t>/</a:t>
            </a:r>
            <a:r>
              <a:rPr kumimoji="1" lang="ja-JP" altLang="en-US" sz="2400" b="1" dirty="0" smtClean="0">
                <a:solidFill>
                  <a:schemeClr val="accent5"/>
                </a:solidFill>
              </a:rPr>
              <a:t>レストランサーチ</a:t>
            </a:r>
            <a:r>
              <a:rPr kumimoji="1" lang="ja-JP" altLang="en-US" sz="2400" b="1" dirty="0" smtClean="0"/>
              <a:t>の両方リニューアル予定です</a:t>
            </a:r>
            <a:endParaRPr kumimoji="1" lang="ja-JP" altLang="en-US" sz="2400" b="1" dirty="0"/>
          </a:p>
        </p:txBody>
      </p:sp>
    </p:spTree>
    <p:extLst>
      <p:ext uri="{BB962C8B-B14F-4D97-AF65-F5344CB8AC3E}">
        <p14:creationId xmlns:p14="http://schemas.microsoft.com/office/powerpoint/2010/main" val="187061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66280" y="1202542"/>
            <a:ext cx="12006813" cy="5755422"/>
          </a:xfrm>
          <a:prstGeom prst="rect">
            <a:avLst/>
          </a:prstGeom>
          <a:noFill/>
        </p:spPr>
        <p:txBody>
          <a:bodyPr wrap="none" rtlCol="0">
            <a:spAutoFit/>
          </a:bodyPr>
          <a:lstStyle/>
          <a:p>
            <a:pPr lvl="0"/>
            <a:r>
              <a:rPr lang="ja-JP" altLang="en-US" sz="2400" b="1" dirty="0" smtClean="0">
                <a:solidFill>
                  <a:srgbClr val="4472C4"/>
                </a:solidFill>
                <a:latin typeface="游ゴシック" panose="020B0400000000000000" pitchFamily="50" charset="-128"/>
              </a:rPr>
              <a:t>①レストランサーチは、株主優待の利用店舗検索</a:t>
            </a:r>
            <a:r>
              <a:rPr lang="ja-JP" altLang="en-US" sz="2400" b="1" dirty="0">
                <a:solidFill>
                  <a:srgbClr val="4472C4"/>
                </a:solidFill>
                <a:latin typeface="游ゴシック" panose="020B0400000000000000" pitchFamily="50" charset="-128"/>
              </a:rPr>
              <a:t>により株主様の利便性向上</a:t>
            </a:r>
            <a:endParaRPr lang="en-US" altLang="ja-JP" sz="2400" b="1" dirty="0">
              <a:solidFill>
                <a:srgbClr val="4472C4"/>
              </a:solidFill>
              <a:latin typeface="游ゴシック" panose="020B0400000000000000" pitchFamily="50" charset="-128"/>
            </a:endParaRPr>
          </a:p>
          <a:p>
            <a:pPr lvl="0"/>
            <a:r>
              <a:rPr lang="ja-JP" altLang="en-US" sz="1600" dirty="0">
                <a:solidFill>
                  <a:prstClr val="black"/>
                </a:solidFill>
                <a:latin typeface="游ゴシック" panose="020B0400000000000000" pitchFamily="50" charset="-128"/>
              </a:rPr>
              <a:t>現状：</a:t>
            </a:r>
            <a:r>
              <a:rPr lang="en-US" altLang="ja-JP" sz="1600" dirty="0">
                <a:solidFill>
                  <a:prstClr val="black"/>
                </a:solidFill>
                <a:latin typeface="游ゴシック" panose="020B0400000000000000" pitchFamily="50" charset="-128"/>
              </a:rPr>
              <a:t>PDF</a:t>
            </a:r>
            <a:r>
              <a:rPr lang="ja-JP" altLang="en-US" sz="1600" dirty="0">
                <a:solidFill>
                  <a:prstClr val="black"/>
                </a:solidFill>
                <a:latin typeface="游ゴシック" panose="020B0400000000000000" pitchFamily="50" charset="-128"/>
              </a:rPr>
              <a:t>の一覧から使えるお店を検索</a:t>
            </a:r>
            <a:endParaRPr lang="en-US" altLang="ja-JP" sz="1600" dirty="0">
              <a:solidFill>
                <a:prstClr val="black"/>
              </a:solidFill>
              <a:latin typeface="游ゴシック" panose="020B0400000000000000" pitchFamily="50" charset="-128"/>
            </a:endParaRPr>
          </a:p>
          <a:p>
            <a:pPr lvl="0"/>
            <a:r>
              <a:rPr lang="ja-JP" altLang="en-US" sz="1600" dirty="0">
                <a:solidFill>
                  <a:prstClr val="black"/>
                </a:solidFill>
                <a:latin typeface="游ゴシック" panose="020B0400000000000000" pitchFamily="50" charset="-128"/>
              </a:rPr>
              <a:t>今後；レストランサーチの検索に「株主優待券」の検索項目を新設</a:t>
            </a:r>
            <a:endParaRPr lang="en-US" altLang="ja-JP" sz="1600" dirty="0">
              <a:solidFill>
                <a:prstClr val="black"/>
              </a:solidFill>
              <a:latin typeface="游ゴシック" panose="020B0400000000000000" pitchFamily="50" charset="-128"/>
            </a:endParaRPr>
          </a:p>
          <a:p>
            <a:endParaRPr lang="en-US" altLang="ja-JP" sz="2400" b="1" dirty="0">
              <a:solidFill>
                <a:schemeClr val="accent5"/>
              </a:solidFill>
              <a:latin typeface="+mn-ea"/>
            </a:endParaRPr>
          </a:p>
          <a:p>
            <a:r>
              <a:rPr kumimoji="1" lang="ja-JP" altLang="en-US" sz="2400" b="1" dirty="0" smtClean="0">
                <a:solidFill>
                  <a:schemeClr val="accent5"/>
                </a:solidFill>
                <a:latin typeface="+mn-ea"/>
              </a:rPr>
              <a:t>②業態ページのフォーマット化により</a:t>
            </a:r>
            <a:r>
              <a:rPr lang="ja-JP" altLang="en-US" sz="2400" b="1" dirty="0" smtClean="0">
                <a:solidFill>
                  <a:schemeClr val="accent5"/>
                </a:solidFill>
                <a:latin typeface="+mn-ea"/>
              </a:rPr>
              <a:t>制作コストの削減</a:t>
            </a:r>
            <a:endParaRPr lang="en-US" altLang="ja-JP" sz="2400" b="1" dirty="0">
              <a:solidFill>
                <a:schemeClr val="accent5"/>
              </a:solidFill>
              <a:latin typeface="+mn-ea"/>
            </a:endParaRPr>
          </a:p>
          <a:p>
            <a:r>
              <a:rPr kumimoji="1" lang="ja-JP" altLang="en-US" sz="1600" dirty="0" smtClean="0">
                <a:latin typeface="+mn-ea"/>
              </a:rPr>
              <a:t>現状：業態ページ制作費：</a:t>
            </a:r>
            <a:r>
              <a:rPr kumimoji="1" lang="en-US" altLang="ja-JP" sz="1600" dirty="0" smtClean="0">
                <a:latin typeface="+mn-ea"/>
              </a:rPr>
              <a:t>100</a:t>
            </a:r>
            <a:r>
              <a:rPr lang="ja-JP" altLang="en-US" sz="1600" dirty="0">
                <a:latin typeface="+mn-ea"/>
              </a:rPr>
              <a:t>万</a:t>
            </a:r>
            <a:r>
              <a:rPr lang="ja-JP" altLang="en-US" sz="1600" dirty="0" smtClean="0">
                <a:latin typeface="+mn-ea"/>
              </a:rPr>
              <a:t>円前後</a:t>
            </a:r>
            <a:endParaRPr lang="en-US" altLang="ja-JP" sz="1600" dirty="0" smtClean="0">
              <a:latin typeface="+mn-ea"/>
            </a:endParaRPr>
          </a:p>
          <a:p>
            <a:r>
              <a:rPr kumimoji="1" lang="ja-JP" altLang="en-US" sz="1600" dirty="0" smtClean="0">
                <a:latin typeface="+mn-ea"/>
              </a:rPr>
              <a:t>今後：業態ページ制作費：</a:t>
            </a:r>
            <a:r>
              <a:rPr kumimoji="1" lang="en-US" altLang="ja-JP" sz="1600" dirty="0" smtClean="0">
                <a:latin typeface="+mn-ea"/>
              </a:rPr>
              <a:t>5</a:t>
            </a:r>
            <a:r>
              <a:rPr kumimoji="1" lang="ja-JP" altLang="en-US" sz="1600" dirty="0" smtClean="0">
                <a:latin typeface="+mn-ea"/>
              </a:rPr>
              <a:t>万円前後（独自ドメイン取得・設定費用のみ</a:t>
            </a:r>
            <a:r>
              <a:rPr lang="ja-JP" altLang="en-US" sz="1600" dirty="0" smtClean="0">
                <a:latin typeface="+mn-ea"/>
              </a:rPr>
              <a:t>）</a:t>
            </a:r>
            <a:r>
              <a:rPr lang="en-US" altLang="ja-JP" sz="1600" dirty="0">
                <a:latin typeface="+mn-ea"/>
              </a:rPr>
              <a:t>※</a:t>
            </a:r>
            <a:r>
              <a:rPr kumimoji="1" lang="ja-JP" altLang="en-US" sz="1600" dirty="0" smtClean="0">
                <a:latin typeface="+mn-ea"/>
              </a:rPr>
              <a:t>サブドメインの場合は</a:t>
            </a:r>
            <a:r>
              <a:rPr lang="ja-JP" altLang="en-US" sz="1600" dirty="0" smtClean="0">
                <a:latin typeface="+mn-ea"/>
              </a:rPr>
              <a:t>費用はかかりません。</a:t>
            </a:r>
            <a:endParaRPr kumimoji="1" lang="en-US" altLang="ja-JP" sz="1600" dirty="0" smtClean="0">
              <a:latin typeface="+mn-ea"/>
            </a:endParaRPr>
          </a:p>
          <a:p>
            <a:r>
              <a:rPr lang="ja-JP" altLang="en-US" sz="1600" dirty="0" smtClean="0">
                <a:latin typeface="+mn-ea"/>
              </a:rPr>
              <a:t>　独自ドメイン　　</a:t>
            </a:r>
            <a:r>
              <a:rPr lang="en-US" altLang="ja-JP" sz="1600" dirty="0" smtClean="0">
                <a:latin typeface="+mn-ea"/>
                <a:hlinkClick r:id="rId2"/>
              </a:rPr>
              <a:t>www.isomaru.jp</a:t>
            </a:r>
            <a:endParaRPr lang="en-US" altLang="ja-JP" sz="1600" dirty="0" smtClean="0">
              <a:latin typeface="+mn-ea"/>
            </a:endParaRPr>
          </a:p>
          <a:p>
            <a:r>
              <a:rPr kumimoji="1" lang="ja-JP" altLang="en-US" sz="1600" dirty="0" smtClean="0">
                <a:latin typeface="+mn-ea"/>
              </a:rPr>
              <a:t>　サブドメイン　　</a:t>
            </a:r>
            <a:r>
              <a:rPr lang="en-US" altLang="ja-JP" sz="1600" dirty="0" smtClean="0">
                <a:latin typeface="+mn-ea"/>
                <a:hlinkClick r:id="rId3"/>
              </a:rPr>
              <a:t>www.create-restaurants.co.jp/isomaru/</a:t>
            </a:r>
            <a:endParaRPr lang="en-US" altLang="ja-JP" sz="1600" dirty="0" smtClean="0">
              <a:latin typeface="+mn-ea"/>
            </a:endParaRPr>
          </a:p>
          <a:p>
            <a:r>
              <a:rPr kumimoji="1" lang="en-US" altLang="ja-JP" sz="1600" dirty="0" smtClean="0">
                <a:latin typeface="+mn-ea"/>
              </a:rPr>
              <a:t>※</a:t>
            </a:r>
            <a:r>
              <a:rPr kumimoji="1" lang="ja-JP" altLang="en-US" sz="1600" dirty="0" smtClean="0">
                <a:latin typeface="+mn-ea"/>
              </a:rPr>
              <a:t>サーバー費用（ランニング費用）は「レストランサーチ」のサーバーを間借りしますので別途費用はかかりません。</a:t>
            </a:r>
            <a:endParaRPr kumimoji="1" lang="en-US" altLang="ja-JP" sz="1600" dirty="0" smtClean="0">
              <a:latin typeface="+mn-ea"/>
            </a:endParaRPr>
          </a:p>
          <a:p>
            <a:r>
              <a:rPr kumimoji="1" lang="en-US" altLang="ja-JP" sz="1600" dirty="0" smtClean="0">
                <a:latin typeface="+mn-ea"/>
              </a:rPr>
              <a:t>※</a:t>
            </a:r>
            <a:r>
              <a:rPr kumimoji="1" lang="ja-JP" altLang="en-US" sz="1600" dirty="0" smtClean="0">
                <a:latin typeface="+mn-ea"/>
              </a:rPr>
              <a:t>既存で独自ドメインを持っている場合はそのままそのドメインを利用可能です。（</a:t>
            </a:r>
            <a:r>
              <a:rPr kumimoji="1" lang="en-US" altLang="ja-JP" sz="1600" dirty="0" smtClean="0">
                <a:latin typeface="+mn-ea"/>
              </a:rPr>
              <a:t>URL</a:t>
            </a:r>
            <a:r>
              <a:rPr kumimoji="1" lang="ja-JP" altLang="en-US" sz="1600" dirty="0" smtClean="0">
                <a:latin typeface="+mn-ea"/>
              </a:rPr>
              <a:t>の変更なし）</a:t>
            </a:r>
            <a:endParaRPr kumimoji="1" lang="en-US" altLang="ja-JP" sz="1600" dirty="0" smtClean="0">
              <a:latin typeface="+mn-ea"/>
            </a:endParaRPr>
          </a:p>
          <a:p>
            <a:endParaRPr kumimoji="1" lang="en-US" altLang="ja-JP" sz="2400" b="1" dirty="0" smtClean="0">
              <a:latin typeface="+mn-ea"/>
            </a:endParaRPr>
          </a:p>
          <a:p>
            <a:r>
              <a:rPr lang="ja-JP" altLang="en-US" sz="2400" b="1" dirty="0" smtClean="0">
                <a:solidFill>
                  <a:schemeClr val="accent5"/>
                </a:solidFill>
                <a:latin typeface="+mn-ea"/>
              </a:rPr>
              <a:t>③店舗情報の</a:t>
            </a:r>
            <a:r>
              <a:rPr lang="en-US" altLang="ja-JP" sz="2400" b="1" dirty="0" smtClean="0">
                <a:solidFill>
                  <a:schemeClr val="accent5"/>
                </a:solidFill>
                <a:latin typeface="+mn-ea"/>
              </a:rPr>
              <a:t>Google</a:t>
            </a:r>
            <a:r>
              <a:rPr lang="ja-JP" altLang="en-US" sz="2400" b="1" dirty="0" smtClean="0">
                <a:solidFill>
                  <a:schemeClr val="accent5"/>
                </a:solidFill>
                <a:latin typeface="+mn-ea"/>
              </a:rPr>
              <a:t>自動連携による情報更新工数の削減と情報の一元管理</a:t>
            </a:r>
            <a:endParaRPr lang="en-US" altLang="ja-JP" sz="2400" b="1" dirty="0" smtClean="0">
              <a:solidFill>
                <a:schemeClr val="accent5"/>
              </a:solidFill>
              <a:latin typeface="+mn-ea"/>
            </a:endParaRPr>
          </a:p>
          <a:p>
            <a:r>
              <a:rPr kumimoji="1" lang="ja-JP" altLang="en-US" sz="1600" dirty="0" smtClean="0">
                <a:latin typeface="+mn-ea"/>
              </a:rPr>
              <a:t>現状：自社ホームページの情報を変更して、さらに</a:t>
            </a:r>
            <a:r>
              <a:rPr kumimoji="1" lang="en-US" altLang="ja-JP" sz="1600" dirty="0" smtClean="0">
                <a:latin typeface="+mn-ea"/>
              </a:rPr>
              <a:t>Google</a:t>
            </a:r>
            <a:r>
              <a:rPr kumimoji="1" lang="ja-JP" altLang="en-US" sz="1600" dirty="0" smtClean="0">
                <a:latin typeface="+mn-ea"/>
              </a:rPr>
              <a:t>の情報も変更する（更新しない場合は</a:t>
            </a:r>
            <a:r>
              <a:rPr kumimoji="1" lang="en-US" altLang="ja-JP" sz="1600" dirty="0" smtClean="0">
                <a:latin typeface="+mn-ea"/>
              </a:rPr>
              <a:t>Google</a:t>
            </a:r>
            <a:r>
              <a:rPr kumimoji="1" lang="ja-JP" altLang="en-US" sz="1600" dirty="0" smtClean="0">
                <a:latin typeface="+mn-ea"/>
              </a:rPr>
              <a:t>は古い情報のまま）</a:t>
            </a:r>
            <a:endParaRPr kumimoji="1" lang="en-US" altLang="ja-JP" sz="1600" dirty="0" smtClean="0">
              <a:latin typeface="+mn-ea"/>
            </a:endParaRPr>
          </a:p>
          <a:p>
            <a:r>
              <a:rPr lang="ja-JP" altLang="en-US" sz="1600" dirty="0" smtClean="0">
                <a:latin typeface="+mn-ea"/>
              </a:rPr>
              <a:t>今後：自社ホームページの情報を変更すれば、その情報が自動的に</a:t>
            </a:r>
            <a:r>
              <a:rPr lang="en-US" altLang="ja-JP" sz="1600" dirty="0" smtClean="0">
                <a:latin typeface="+mn-ea"/>
              </a:rPr>
              <a:t>Google</a:t>
            </a:r>
            <a:r>
              <a:rPr lang="ja-JP" altLang="en-US" sz="1600" dirty="0" smtClean="0">
                <a:latin typeface="+mn-ea"/>
              </a:rPr>
              <a:t>に反映されるため</a:t>
            </a:r>
            <a:r>
              <a:rPr kumimoji="1" lang="en-US" altLang="ja-JP" sz="1600" dirty="0" smtClean="0">
                <a:latin typeface="+mn-ea"/>
              </a:rPr>
              <a:t>Google</a:t>
            </a:r>
            <a:r>
              <a:rPr kumimoji="1" lang="ja-JP" altLang="en-US" sz="1600" dirty="0" smtClean="0">
                <a:latin typeface="+mn-ea"/>
              </a:rPr>
              <a:t>の情報更新は不要</a:t>
            </a:r>
            <a:endParaRPr kumimoji="1" lang="en-US" altLang="ja-JP" sz="1600" dirty="0" smtClean="0">
              <a:latin typeface="+mn-ea"/>
            </a:endParaRPr>
          </a:p>
          <a:p>
            <a:r>
              <a:rPr lang="ja-JP" altLang="en-US" sz="1600" dirty="0" smtClean="0">
                <a:latin typeface="+mn-ea"/>
              </a:rPr>
              <a:t>　情報連携項目</a:t>
            </a:r>
            <a:endParaRPr lang="en-US" altLang="ja-JP" sz="1600" dirty="0" smtClean="0">
              <a:latin typeface="+mn-ea"/>
            </a:endParaRPr>
          </a:p>
          <a:p>
            <a:r>
              <a:rPr kumimoji="1" lang="ja-JP" altLang="en-US" sz="1600" dirty="0" smtClean="0">
                <a:latin typeface="+mn-ea"/>
              </a:rPr>
              <a:t>　・営業時間</a:t>
            </a:r>
            <a:r>
              <a:rPr lang="en-US" altLang="ja-JP" sz="1600" dirty="0" smtClean="0">
                <a:latin typeface="+mn-ea"/>
              </a:rPr>
              <a:t>/</a:t>
            </a:r>
            <a:r>
              <a:rPr lang="ja-JP" altLang="en-US" sz="1600" dirty="0" smtClean="0">
                <a:latin typeface="+mn-ea"/>
              </a:rPr>
              <a:t>定休日</a:t>
            </a:r>
            <a:endParaRPr lang="en-US" altLang="ja-JP" sz="1600" dirty="0" smtClean="0">
              <a:latin typeface="+mn-ea"/>
            </a:endParaRPr>
          </a:p>
          <a:p>
            <a:r>
              <a:rPr kumimoji="1" lang="ja-JP" altLang="en-US" sz="1600" dirty="0" smtClean="0">
                <a:latin typeface="+mn-ea"/>
              </a:rPr>
              <a:t>　・特別営業時間（</a:t>
            </a:r>
            <a:r>
              <a:rPr kumimoji="1" lang="en-US" altLang="ja-JP" sz="1600" dirty="0" smtClean="0">
                <a:latin typeface="+mn-ea"/>
              </a:rPr>
              <a:t>GW</a:t>
            </a:r>
            <a:r>
              <a:rPr kumimoji="1" lang="ja-JP" altLang="en-US" sz="1600" dirty="0" err="1" smtClean="0">
                <a:latin typeface="+mn-ea"/>
              </a:rPr>
              <a:t>、</a:t>
            </a:r>
            <a:r>
              <a:rPr kumimoji="1" lang="ja-JP" altLang="en-US" sz="1600" dirty="0" smtClean="0">
                <a:latin typeface="+mn-ea"/>
              </a:rPr>
              <a:t>お正月など）</a:t>
            </a:r>
            <a:endParaRPr kumimoji="1" lang="en-US" altLang="ja-JP" sz="1600" dirty="0" smtClean="0">
              <a:latin typeface="+mn-ea"/>
            </a:endParaRPr>
          </a:p>
          <a:p>
            <a:r>
              <a:rPr lang="ja-JP" altLang="en-US" sz="1600" dirty="0" smtClean="0">
                <a:latin typeface="+mn-ea"/>
              </a:rPr>
              <a:t>　・最新情報（お知らせ）</a:t>
            </a:r>
            <a:endParaRPr lang="en-US" altLang="ja-JP" sz="1600" dirty="0" smtClean="0">
              <a:latin typeface="+mn-ea"/>
            </a:endParaRPr>
          </a:p>
          <a:p>
            <a:endParaRPr kumimoji="1" lang="en-US" altLang="ja-JP" sz="2400" b="1" dirty="0">
              <a:latin typeface="+mn-ea"/>
            </a:endParaRPr>
          </a:p>
        </p:txBody>
      </p:sp>
      <p:sp>
        <p:nvSpPr>
          <p:cNvPr id="4" name="テキスト ボックス 3"/>
          <p:cNvSpPr txBox="1"/>
          <p:nvPr/>
        </p:nvSpPr>
        <p:spPr>
          <a:xfrm>
            <a:off x="4157007" y="266700"/>
            <a:ext cx="3877985" cy="461665"/>
          </a:xfrm>
          <a:prstGeom prst="rect">
            <a:avLst/>
          </a:prstGeom>
          <a:noFill/>
        </p:spPr>
        <p:txBody>
          <a:bodyPr wrap="none" rtlCol="0">
            <a:spAutoFit/>
          </a:bodyPr>
          <a:lstStyle/>
          <a:p>
            <a:r>
              <a:rPr lang="ja-JP" altLang="en-US" sz="2400" b="1" dirty="0" smtClean="0"/>
              <a:t>主なリニューアルポイント</a:t>
            </a:r>
            <a:endParaRPr kumimoji="1" lang="ja-JP" altLang="en-US" sz="2400" b="1" dirty="0"/>
          </a:p>
        </p:txBody>
      </p:sp>
    </p:spTree>
    <p:extLst>
      <p:ext uri="{BB962C8B-B14F-4D97-AF65-F5344CB8AC3E}">
        <p14:creationId xmlns:p14="http://schemas.microsoft.com/office/powerpoint/2010/main" val="345555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01610" y="266700"/>
            <a:ext cx="7173759" cy="461665"/>
          </a:xfrm>
          <a:prstGeom prst="rect">
            <a:avLst/>
          </a:prstGeom>
          <a:noFill/>
        </p:spPr>
        <p:txBody>
          <a:bodyPr wrap="none" rtlCol="0">
            <a:spAutoFit/>
          </a:bodyPr>
          <a:lstStyle/>
          <a:p>
            <a:r>
              <a:rPr lang="ja-JP" altLang="en-US" sz="2400" b="1" dirty="0" smtClean="0"/>
              <a:t>・レストランサーチの主なリニューアルポイント</a:t>
            </a:r>
            <a:endParaRPr kumimoji="1" lang="ja-JP" altLang="en-US" sz="2400" b="1" dirty="0"/>
          </a:p>
        </p:txBody>
      </p:sp>
      <p:sp>
        <p:nvSpPr>
          <p:cNvPr id="17" name="正方形/長方形 16"/>
          <p:cNvSpPr/>
          <p:nvPr/>
        </p:nvSpPr>
        <p:spPr>
          <a:xfrm>
            <a:off x="7285491" y="2818632"/>
            <a:ext cx="3112545" cy="1755887"/>
          </a:xfrm>
          <a:prstGeom prst="rect">
            <a:avLst/>
          </a:prstGeom>
          <a:solidFill>
            <a:srgbClr val="FFF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8" name="テキスト ボックス 17"/>
          <p:cNvSpPr txBox="1"/>
          <p:nvPr/>
        </p:nvSpPr>
        <p:spPr>
          <a:xfrm>
            <a:off x="2093913" y="5282420"/>
            <a:ext cx="1984374" cy="1246495"/>
          </a:xfrm>
          <a:prstGeom prst="rect">
            <a:avLst/>
          </a:prstGeom>
          <a:noFill/>
          <a:ln>
            <a:solidFill>
              <a:schemeClr val="bg1">
                <a:lumMod val="65000"/>
              </a:schemeClr>
            </a:solidFill>
          </a:ln>
        </p:spPr>
        <p:txBody>
          <a:bodyPr wrap="square" rtlCol="0">
            <a:spAutoFit/>
          </a:bodyPr>
          <a:lstStyle/>
          <a:p>
            <a:pPr>
              <a:lnSpc>
                <a:spcPts val="1500"/>
              </a:lnSpc>
            </a:pPr>
            <a:endParaRPr lang="en-US" altLang="ja-JP" sz="900" u="sng" dirty="0" smtClean="0">
              <a:latin typeface="メイリオ" panose="020B0604030504040204" pitchFamily="50" charset="-128"/>
              <a:ea typeface="メイリオ" panose="020B0604030504040204" pitchFamily="50" charset="-128"/>
            </a:endParaRPr>
          </a:p>
          <a:p>
            <a:pPr>
              <a:lnSpc>
                <a:spcPts val="1500"/>
              </a:lnSpc>
            </a:pPr>
            <a:endParaRPr lang="en-US" altLang="ja-JP" sz="900" u="sng" dirty="0">
              <a:latin typeface="メイリオ" panose="020B0604030504040204" pitchFamily="50" charset="-128"/>
              <a:ea typeface="メイリオ" panose="020B0604030504040204" pitchFamily="50" charset="-128"/>
            </a:endParaRPr>
          </a:p>
          <a:p>
            <a:pPr>
              <a:lnSpc>
                <a:spcPts val="1500"/>
              </a:lnSpc>
            </a:pPr>
            <a:endParaRPr lang="en-US" altLang="ja-JP" sz="900" u="sng" dirty="0" smtClean="0">
              <a:latin typeface="メイリオ" panose="020B0604030504040204" pitchFamily="50" charset="-128"/>
              <a:ea typeface="メイリオ" panose="020B0604030504040204" pitchFamily="50" charset="-128"/>
            </a:endParaRPr>
          </a:p>
          <a:p>
            <a:pPr>
              <a:lnSpc>
                <a:spcPts val="1500"/>
              </a:lnSpc>
            </a:pPr>
            <a:r>
              <a:rPr lang="ja-JP" altLang="en-US" sz="900" u="sng" dirty="0" smtClean="0">
                <a:latin typeface="メイリオ" panose="020B0604030504040204" pitchFamily="50" charset="-128"/>
                <a:ea typeface="メイリオ" panose="020B0604030504040204" pitchFamily="50" charset="-128"/>
              </a:rPr>
              <a:t>シンガポール</a:t>
            </a:r>
            <a:endParaRPr lang="en-US" altLang="ja-JP" sz="900" u="sng" dirty="0" smtClean="0">
              <a:latin typeface="メイリオ" panose="020B0604030504040204" pitchFamily="50" charset="-128"/>
              <a:ea typeface="メイリオ" panose="020B0604030504040204" pitchFamily="50" charset="-128"/>
            </a:endParaRPr>
          </a:p>
          <a:p>
            <a:pPr>
              <a:lnSpc>
                <a:spcPts val="1500"/>
              </a:lnSpc>
            </a:pPr>
            <a:r>
              <a:rPr kumimoji="1" lang="ja-JP" altLang="en-US" sz="900" u="sng" dirty="0" smtClean="0">
                <a:latin typeface="メイリオ" panose="020B0604030504040204" pitchFamily="50" charset="-128"/>
                <a:ea typeface="メイリオ" panose="020B0604030504040204" pitchFamily="50" charset="-128"/>
              </a:rPr>
              <a:t>香港</a:t>
            </a:r>
            <a:endParaRPr kumimoji="1" lang="en-US" altLang="ja-JP" sz="900" u="sng" dirty="0" smtClean="0">
              <a:latin typeface="メイリオ" panose="020B0604030504040204" pitchFamily="50" charset="-128"/>
              <a:ea typeface="メイリオ" panose="020B0604030504040204" pitchFamily="50" charset="-128"/>
            </a:endParaRPr>
          </a:p>
          <a:p>
            <a:pPr>
              <a:lnSpc>
                <a:spcPts val="1500"/>
              </a:lnSpc>
            </a:pPr>
            <a:r>
              <a:rPr lang="ja-JP" altLang="en-US" sz="900" u="sng" dirty="0" smtClean="0">
                <a:latin typeface="メイリオ" panose="020B0604030504040204" pitchFamily="50" charset="-128"/>
                <a:ea typeface="メイリオ" panose="020B0604030504040204" pitchFamily="50" charset="-128"/>
              </a:rPr>
              <a:t>台湾</a:t>
            </a:r>
            <a:endParaRPr lang="en-US" altLang="ja-JP" sz="900" u="sng" dirty="0" smtClean="0">
              <a:latin typeface="メイリオ" panose="020B0604030504040204" pitchFamily="50" charset="-128"/>
              <a:ea typeface="メイリオ" panose="020B0604030504040204" pitchFamily="50" charset="-128"/>
            </a:endParaRPr>
          </a:p>
        </p:txBody>
      </p:sp>
      <p:pic>
        <p:nvPicPr>
          <p:cNvPr id="19" name="図 18"/>
          <p:cNvPicPr>
            <a:picLocks noChangeAspect="1"/>
          </p:cNvPicPr>
          <p:nvPr/>
        </p:nvPicPr>
        <p:blipFill rotWithShape="1">
          <a:blip r:embed="rId2"/>
          <a:srcRect l="5611" r="33608" b="3813"/>
          <a:stretch/>
        </p:blipFill>
        <p:spPr>
          <a:xfrm>
            <a:off x="4250106" y="2618057"/>
            <a:ext cx="2956236" cy="2756743"/>
          </a:xfrm>
          <a:prstGeom prst="rect">
            <a:avLst/>
          </a:prstGeom>
        </p:spPr>
      </p:pic>
      <p:sp>
        <p:nvSpPr>
          <p:cNvPr id="20" name="正方形/長方形 19"/>
          <p:cNvSpPr/>
          <p:nvPr/>
        </p:nvSpPr>
        <p:spPr>
          <a:xfrm>
            <a:off x="2093912" y="3034094"/>
            <a:ext cx="138348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lumMod val="65000"/>
                  </a:schemeClr>
                </a:solidFill>
                <a:latin typeface="メイリオ" panose="020B0604030504040204" pitchFamily="50" charset="-128"/>
                <a:ea typeface="メイリオ" panose="020B0604030504040204" pitchFamily="50" charset="-128"/>
              </a:rPr>
              <a:t>駅・店舗名など</a:t>
            </a:r>
            <a:endParaRPr kumimoji="1" lang="ja-JP" altLang="en-US" sz="105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24" name="角丸四角形 23"/>
          <p:cNvSpPr/>
          <p:nvPr/>
        </p:nvSpPr>
        <p:spPr>
          <a:xfrm>
            <a:off x="3616733" y="3034094"/>
            <a:ext cx="461554" cy="269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b="1" dirty="0" smtClean="0">
                <a:latin typeface="メイリオ" panose="020B0604030504040204" pitchFamily="50" charset="-128"/>
                <a:ea typeface="メイリオ" panose="020B0604030504040204" pitchFamily="50" charset="-128"/>
              </a:rPr>
              <a:t>検索</a:t>
            </a:r>
            <a:endParaRPr kumimoji="1" lang="ja-JP" altLang="en-US" sz="700"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2093913" y="3373281"/>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メイリオ" panose="020B0604030504040204" pitchFamily="50" charset="-128"/>
                <a:ea typeface="メイリオ" panose="020B0604030504040204" pitchFamily="50" charset="-128"/>
              </a:rPr>
              <a:t>ジャンルで探す</a:t>
            </a:r>
            <a:endParaRPr kumimoji="1" lang="ja-JP" altLang="en-US" sz="105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2093913" y="3665562"/>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メイリオ" panose="020B0604030504040204" pitchFamily="50" charset="-128"/>
                <a:ea typeface="メイリオ" panose="020B0604030504040204" pitchFamily="50" charset="-128"/>
              </a:rPr>
              <a:t>シーンで探す</a:t>
            </a:r>
            <a:endParaRPr kumimoji="1" lang="ja-JP" altLang="en-US" sz="1050" b="1" dirty="0">
              <a:latin typeface="メイリオ" panose="020B0604030504040204" pitchFamily="50" charset="-128"/>
              <a:ea typeface="メイリオ" panose="020B0604030504040204" pitchFamily="50" charset="-128"/>
            </a:endParaRPr>
          </a:p>
        </p:txBody>
      </p:sp>
      <p:sp>
        <p:nvSpPr>
          <p:cNvPr id="28" name="山形 27"/>
          <p:cNvSpPr/>
          <p:nvPr/>
        </p:nvSpPr>
        <p:spPr>
          <a:xfrm rot="16200000">
            <a:off x="3647758" y="3693045"/>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0" name="山形 29"/>
          <p:cNvSpPr/>
          <p:nvPr/>
        </p:nvSpPr>
        <p:spPr>
          <a:xfrm rot="5400000">
            <a:off x="3647758" y="3387431"/>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2" name="テキスト ボックス 31"/>
          <p:cNvSpPr txBox="1"/>
          <p:nvPr/>
        </p:nvSpPr>
        <p:spPr>
          <a:xfrm>
            <a:off x="2093913" y="3948041"/>
            <a:ext cx="1984374" cy="669414"/>
          </a:xfrm>
          <a:prstGeom prst="rect">
            <a:avLst/>
          </a:prstGeom>
          <a:noFill/>
          <a:ln>
            <a:solidFill>
              <a:schemeClr val="bg1">
                <a:lumMod val="65000"/>
              </a:schemeClr>
            </a:solidFill>
          </a:ln>
        </p:spPr>
        <p:txBody>
          <a:bodyPr wrap="square" rtlCol="0">
            <a:spAutoFit/>
          </a:bodyPr>
          <a:lstStyle/>
          <a:p>
            <a:pPr>
              <a:lnSpc>
                <a:spcPts val="1500"/>
              </a:lnSpc>
            </a:pPr>
            <a:r>
              <a:rPr lang="ja-JP" altLang="en-US" sz="900" u="sng" dirty="0" smtClean="0">
                <a:latin typeface="メイリオ" panose="020B0604030504040204" pitchFamily="50" charset="-128"/>
                <a:ea typeface="メイリオ" panose="020B0604030504040204" pitchFamily="50" charset="-128"/>
              </a:rPr>
              <a:t>お祝い・慶事</a:t>
            </a:r>
            <a:r>
              <a:rPr lang="ja-JP" altLang="en-US" sz="900" u="sng" dirty="0">
                <a:latin typeface="メイリオ" panose="020B0604030504040204" pitchFamily="50" charset="-128"/>
                <a:ea typeface="メイリオ" panose="020B0604030504040204" pitchFamily="50" charset="-128"/>
              </a:rPr>
              <a:t>・</a:t>
            </a:r>
            <a:r>
              <a:rPr lang="ja-JP" altLang="en-US" sz="900" u="sng" dirty="0" smtClean="0">
                <a:latin typeface="メイリオ" panose="020B0604030504040204" pitchFamily="50" charset="-128"/>
                <a:ea typeface="メイリオ" panose="020B0604030504040204" pitchFamily="50" charset="-128"/>
              </a:rPr>
              <a:t>法事</a:t>
            </a:r>
            <a:endParaRPr lang="en-US" altLang="ja-JP" sz="900" u="sng" dirty="0" smtClean="0">
              <a:latin typeface="メイリオ" panose="020B0604030504040204" pitchFamily="50" charset="-128"/>
              <a:ea typeface="メイリオ" panose="020B0604030504040204" pitchFamily="50" charset="-128"/>
            </a:endParaRPr>
          </a:p>
          <a:p>
            <a:pPr>
              <a:lnSpc>
                <a:spcPts val="1500"/>
              </a:lnSpc>
            </a:pPr>
            <a:r>
              <a:rPr lang="ja-JP" altLang="en-US" sz="900" u="sng" dirty="0" smtClean="0">
                <a:latin typeface="メイリオ" panose="020B0604030504040204" pitchFamily="50" charset="-128"/>
                <a:ea typeface="メイリオ" panose="020B0604030504040204" pitchFamily="50" charset="-128"/>
              </a:rPr>
              <a:t>会食・接待</a:t>
            </a:r>
            <a:endParaRPr lang="en-US" altLang="ja-JP" sz="900" u="sng" dirty="0" smtClean="0">
              <a:latin typeface="メイリオ" panose="020B0604030504040204" pitchFamily="50" charset="-128"/>
              <a:ea typeface="メイリオ" panose="020B0604030504040204" pitchFamily="50" charset="-128"/>
            </a:endParaRPr>
          </a:p>
          <a:p>
            <a:pPr>
              <a:lnSpc>
                <a:spcPts val="1500"/>
              </a:lnSpc>
            </a:pPr>
            <a:r>
              <a:rPr lang="ja-JP" altLang="en-US" sz="900" u="sng" dirty="0" smtClean="0">
                <a:latin typeface="メイリオ" panose="020B0604030504040204" pitchFamily="50" charset="-128"/>
                <a:ea typeface="メイリオ" panose="020B0604030504040204" pitchFamily="50" charset="-128"/>
              </a:rPr>
              <a:t>貸し切りパーティー</a:t>
            </a:r>
            <a:endParaRPr kumimoji="1" lang="ja-JP" altLang="en-US" sz="900" u="sng" dirty="0">
              <a:latin typeface="メイリオ" panose="020B0604030504040204" pitchFamily="50" charset="-128"/>
              <a:ea typeface="メイリオ" panose="020B0604030504040204" pitchFamily="50" charset="-128"/>
            </a:endParaRPr>
          </a:p>
        </p:txBody>
      </p:sp>
      <p:sp>
        <p:nvSpPr>
          <p:cNvPr id="33" name="正方形/長方形 32"/>
          <p:cNvSpPr/>
          <p:nvPr/>
        </p:nvSpPr>
        <p:spPr>
          <a:xfrm>
            <a:off x="2093913" y="4693383"/>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メイリオ" panose="020B0604030504040204" pitchFamily="50" charset="-128"/>
                <a:ea typeface="メイリオ" panose="020B0604030504040204" pitchFamily="50" charset="-128"/>
              </a:rPr>
              <a:t>予算で探す</a:t>
            </a:r>
            <a:endParaRPr kumimoji="1" lang="ja-JP" altLang="en-US" sz="1050" b="1" dirty="0">
              <a:latin typeface="メイリオ" panose="020B0604030504040204" pitchFamily="50" charset="-128"/>
              <a:ea typeface="メイリオ" panose="020B0604030504040204" pitchFamily="50" charset="-128"/>
            </a:endParaRPr>
          </a:p>
        </p:txBody>
      </p:sp>
      <p:sp>
        <p:nvSpPr>
          <p:cNvPr id="34" name="山形 33"/>
          <p:cNvSpPr/>
          <p:nvPr/>
        </p:nvSpPr>
        <p:spPr>
          <a:xfrm rot="5400000">
            <a:off x="3647758" y="4708626"/>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endParaRPr>
          </a:p>
        </p:txBody>
      </p:sp>
      <p:sp>
        <p:nvSpPr>
          <p:cNvPr id="35" name="楕円 34"/>
          <p:cNvSpPr/>
          <p:nvPr/>
        </p:nvSpPr>
        <p:spPr>
          <a:xfrm>
            <a:off x="2085203" y="2711883"/>
            <a:ext cx="94616" cy="87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6" name="テキスト ボックス 35"/>
          <p:cNvSpPr txBox="1"/>
          <p:nvPr/>
        </p:nvSpPr>
        <p:spPr>
          <a:xfrm>
            <a:off x="2179819" y="2549994"/>
            <a:ext cx="1985553" cy="415498"/>
          </a:xfrm>
          <a:prstGeom prst="rect">
            <a:avLst/>
          </a:prstGeom>
          <a:noFill/>
        </p:spPr>
        <p:txBody>
          <a:bodyPr wrap="square" rtlCol="0">
            <a:spAutoFit/>
          </a:bodyPr>
          <a:lstStyle/>
          <a:p>
            <a:r>
              <a:rPr kumimoji="1" lang="ja-JP" altLang="en-US" sz="1000" dirty="0" smtClean="0">
                <a:latin typeface="メイリオ" panose="020B0604030504040204" pitchFamily="50" charset="-128"/>
                <a:ea typeface="メイリオ" panose="020B0604030504040204" pitchFamily="50" charset="-128"/>
              </a:rPr>
              <a:t>株主様ご優待券利用可能店舗</a:t>
            </a:r>
            <a:endParaRPr kumimoji="1" lang="en-US" altLang="ja-JP" sz="1000" dirty="0" smtClean="0">
              <a:latin typeface="メイリオ" panose="020B0604030504040204" pitchFamily="50" charset="-128"/>
              <a:ea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rPr>
              <a:t>のみを表示</a:t>
            </a:r>
            <a:r>
              <a:rPr lang="ja-JP" altLang="en-US" sz="1000" dirty="0" smtClean="0">
                <a:latin typeface="メイリオ" panose="020B0604030504040204" pitchFamily="50" charset="-128"/>
                <a:ea typeface="メイリオ" panose="020B0604030504040204" pitchFamily="50" charset="-128"/>
              </a:rPr>
              <a:t>す</a:t>
            </a:r>
            <a:r>
              <a:rPr lang="ja-JP" altLang="en-US" sz="1000" dirty="0">
                <a:latin typeface="メイリオ" panose="020B0604030504040204" pitchFamily="50" charset="-128"/>
                <a:ea typeface="メイリオ" panose="020B0604030504040204" pitchFamily="50" charset="-128"/>
              </a:rPr>
              <a:t>る</a:t>
            </a:r>
            <a:endParaRPr kumimoji="1" lang="ja-JP" altLang="en-US" sz="10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8186336" y="3076317"/>
            <a:ext cx="2211700" cy="1361911"/>
          </a:xfrm>
          <a:prstGeom prst="rect">
            <a:avLst/>
          </a:prstGeom>
          <a:noFill/>
        </p:spPr>
        <p:txBody>
          <a:bodyPr wrap="square" rtlCol="0">
            <a:spAutoFit/>
          </a:bodyPr>
          <a:lstStyle/>
          <a:p>
            <a:pPr>
              <a:lnSpc>
                <a:spcPct val="150000"/>
              </a:lnSpc>
            </a:pPr>
            <a:r>
              <a:rPr lang="en-US" altLang="ja-JP" sz="7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a:t>
            </a:r>
            <a:r>
              <a:rPr lang="en-US" altLang="ja-JP" sz="700" b="1" dirty="0" smtClean="0">
                <a:solidFill>
                  <a:schemeClr val="tx1">
                    <a:lumMod val="65000"/>
                    <a:lumOff val="35000"/>
                  </a:schemeClr>
                </a:solidFill>
                <a:latin typeface="メイリオ" panose="020B0604030504040204" pitchFamily="50" charset="-128"/>
                <a:ea typeface="メイリオ" panose="020B0604030504040204" pitchFamily="50" charset="-128"/>
              </a:rPr>
              <a:t> 10 </a:t>
            </a:r>
            <a:r>
              <a:rPr lang="ja-JP" altLang="en-US" sz="700" b="1" dirty="0" smtClean="0">
                <a:solidFill>
                  <a:schemeClr val="tx1">
                    <a:lumMod val="65000"/>
                    <a:lumOff val="35000"/>
                  </a:schemeClr>
                </a:solidFill>
                <a:latin typeface="メイリオ" panose="020B0604030504040204" pitchFamily="50" charset="-128"/>
                <a:ea typeface="メイリオ" panose="020B0604030504040204" pitchFamily="50" charset="-128"/>
              </a:rPr>
              <a:t>麻布十番店</a:t>
            </a:r>
            <a:endParaRPr lang="en-US" altLang="ja-JP" sz="7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東京都港区元麻布</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3-11-3 </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パティオ麻布十番</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Ⅱ1F</a:t>
            </a:r>
          </a:p>
          <a:p>
            <a:pPr>
              <a:lnSpc>
                <a:spcPct val="150000"/>
              </a:lnSpc>
            </a:pP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03-3403-7196</a:t>
            </a:r>
          </a:p>
          <a:p>
            <a:pPr>
              <a:lnSpc>
                <a:spcPct val="150000"/>
              </a:lnSpc>
            </a:pP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平均予算：</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ランチ：￥</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1,000</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　ディナー：￥</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3,000</a:t>
            </a:r>
            <a:endPar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最寄り</a:t>
            </a:r>
            <a:r>
              <a:rPr lang="ja-JP" altLang="en-US" sz="600" b="1" dirty="0">
                <a:solidFill>
                  <a:schemeClr val="tx1">
                    <a:lumMod val="85000"/>
                    <a:lumOff val="15000"/>
                  </a:schemeClr>
                </a:solidFill>
                <a:latin typeface="メイリオ" panose="020B0604030504040204" pitchFamily="50" charset="-128"/>
                <a:ea typeface="メイリオ" panose="020B0604030504040204" pitchFamily="50" charset="-128"/>
              </a:rPr>
              <a:t>駅</a:t>
            </a:r>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a:t>
            </a:r>
            <a:endParaRPr lang="en-US" altLang="ja-JP" sz="600" b="1" dirty="0" smtClean="0">
              <a:solidFill>
                <a:schemeClr val="tx1">
                  <a:lumMod val="85000"/>
                  <a:lumOff val="1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麻布十番駅（都営大江戸線</a:t>
            </a:r>
            <a:r>
              <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東京メトロ南北線）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4</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六本木駅（東京メトロ日比谷線）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9</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六本木駅（都営大江戸線</a:t>
            </a:r>
            <a:r>
              <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東京メトロ日比谷線）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10</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8" name="正方形/長方形 37"/>
          <p:cNvSpPr/>
          <p:nvPr/>
        </p:nvSpPr>
        <p:spPr>
          <a:xfrm>
            <a:off x="7312304" y="2885505"/>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39" name="図 38"/>
          <p:cNvPicPr>
            <a:picLocks noChangeAspect="1"/>
          </p:cNvPicPr>
          <p:nvPr/>
        </p:nvPicPr>
        <p:blipFill>
          <a:blip r:embed="rId3"/>
          <a:stretch>
            <a:fillRect/>
          </a:stretch>
        </p:blipFill>
        <p:spPr>
          <a:xfrm>
            <a:off x="7430412" y="3124565"/>
            <a:ext cx="623312" cy="275839"/>
          </a:xfrm>
          <a:prstGeom prst="rect">
            <a:avLst/>
          </a:prstGeom>
        </p:spPr>
      </p:pic>
      <p:pic>
        <p:nvPicPr>
          <p:cNvPr id="40" name="Picture 4" descr="create restaurants holdings inc.　株式会社クリエイト・レストランツ・ホールディングス"/>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 r="41332" b="-8711"/>
          <a:stretch/>
        </p:blipFill>
        <p:spPr bwMode="auto">
          <a:xfrm>
            <a:off x="2220344" y="2062740"/>
            <a:ext cx="3715885" cy="26398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線コネクタ 40"/>
          <p:cNvCxnSpPr/>
          <p:nvPr/>
        </p:nvCxnSpPr>
        <p:spPr>
          <a:xfrm>
            <a:off x="2093912" y="2351387"/>
            <a:ext cx="830412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7312303" y="4622685"/>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291075" y="2507781"/>
            <a:ext cx="3106961" cy="2962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latin typeface="メイリオ" panose="020B0604030504040204" pitchFamily="50" charset="-128"/>
                <a:ea typeface="メイリオ" panose="020B0604030504040204" pitchFamily="50" charset="-128"/>
              </a:rPr>
              <a:t>該当店舗：</a:t>
            </a:r>
            <a:r>
              <a:rPr lang="en-US" altLang="ja-JP" sz="1050" b="1" dirty="0" smtClean="0">
                <a:latin typeface="メイリオ" panose="020B0604030504040204" pitchFamily="50" charset="-128"/>
                <a:ea typeface="メイリオ" panose="020B0604030504040204" pitchFamily="50" charset="-128"/>
              </a:rPr>
              <a:t>10</a:t>
            </a:r>
            <a:r>
              <a:rPr lang="ja-JP" altLang="en-US" sz="1050" b="1" dirty="0" smtClean="0">
                <a:latin typeface="メイリオ" panose="020B0604030504040204" pitchFamily="50" charset="-128"/>
                <a:ea typeface="メイリオ" panose="020B0604030504040204" pitchFamily="50" charset="-128"/>
              </a:rPr>
              <a:t>件</a:t>
            </a:r>
            <a:endParaRPr kumimoji="1" lang="ja-JP" altLang="en-US" sz="1050" b="1" dirty="0">
              <a:latin typeface="メイリオ" panose="020B0604030504040204" pitchFamily="50" charset="-128"/>
              <a:ea typeface="メイリオ" panose="020B0604030504040204" pitchFamily="50" charset="-128"/>
            </a:endParaRPr>
          </a:p>
        </p:txBody>
      </p:sp>
      <p:sp>
        <p:nvSpPr>
          <p:cNvPr id="44" name="正方形/長方形 43"/>
          <p:cNvSpPr/>
          <p:nvPr/>
        </p:nvSpPr>
        <p:spPr>
          <a:xfrm>
            <a:off x="10430595" y="2438957"/>
            <a:ext cx="68096" cy="420568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5" name="正方形/長方形 44"/>
          <p:cNvSpPr/>
          <p:nvPr/>
        </p:nvSpPr>
        <p:spPr>
          <a:xfrm>
            <a:off x="10435421" y="2453442"/>
            <a:ext cx="95794" cy="843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a:off x="2520023" y="5450574"/>
            <a:ext cx="1644937" cy="261610"/>
          </a:xfrm>
          <a:prstGeom prst="rect">
            <a:avLst/>
          </a:prstGeom>
          <a:noFill/>
        </p:spPr>
        <p:txBody>
          <a:bodyPr wrap="square" rtlCol="0">
            <a:spAutoFit/>
          </a:bodyPr>
          <a:lstStyle/>
          <a:p>
            <a:r>
              <a:rPr kumimoji="1" lang="ja-JP" altLang="en-US" sz="1100" b="1" dirty="0" smtClean="0">
                <a:solidFill>
                  <a:schemeClr val="tx1">
                    <a:lumMod val="50000"/>
                    <a:lumOff val="50000"/>
                  </a:schemeClr>
                </a:solidFill>
                <a:latin typeface="メイリオ" panose="020B0604030504040204" pitchFamily="50" charset="-128"/>
                <a:ea typeface="メイリオ" panose="020B0604030504040204" pitchFamily="50" charset="-128"/>
              </a:rPr>
              <a:t>海外のお店</a:t>
            </a:r>
            <a:r>
              <a:rPr lang="ja-JP" altLang="en-US" sz="1100" b="1" dirty="0" smtClean="0">
                <a:solidFill>
                  <a:schemeClr val="tx1">
                    <a:lumMod val="50000"/>
                    <a:lumOff val="50000"/>
                  </a:schemeClr>
                </a:solidFill>
                <a:latin typeface="メイリオ" panose="020B0604030504040204" pitchFamily="50" charset="-128"/>
                <a:ea typeface="メイリオ" panose="020B0604030504040204" pitchFamily="50" charset="-128"/>
              </a:rPr>
              <a:t>を探す</a:t>
            </a:r>
            <a:endParaRPr kumimoji="1" lang="en-US" altLang="ja-JP" sz="11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48" name="Picture 12" descr="地球儀 | 無料のアイコン"/>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3912" y="5331806"/>
            <a:ext cx="426111" cy="426111"/>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直線コネクタ 48"/>
          <p:cNvCxnSpPr/>
          <p:nvPr/>
        </p:nvCxnSpPr>
        <p:spPr>
          <a:xfrm>
            <a:off x="2179819" y="5838100"/>
            <a:ext cx="183483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8243171" y="2900796"/>
            <a:ext cx="1106444" cy="1755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b="1" dirty="0" smtClean="0">
                <a:solidFill>
                  <a:schemeClr val="bg1"/>
                </a:solidFill>
                <a:latin typeface="メイリオ" panose="020B0604030504040204" pitchFamily="50" charset="-128"/>
                <a:ea typeface="メイリオ" panose="020B0604030504040204" pitchFamily="50" charset="-128"/>
              </a:rPr>
              <a:t>株主優待券利用可能</a:t>
            </a:r>
            <a:endParaRPr kumimoji="1" lang="ja-JP" altLang="en-US" sz="600" b="1" dirty="0">
              <a:solidFill>
                <a:schemeClr val="bg1"/>
              </a:solidFill>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8186336" y="4760031"/>
            <a:ext cx="2211700" cy="1361911"/>
          </a:xfrm>
          <a:prstGeom prst="rect">
            <a:avLst/>
          </a:prstGeom>
          <a:noFill/>
        </p:spPr>
        <p:txBody>
          <a:bodyPr wrap="square" rtlCol="0">
            <a:spAutoFit/>
          </a:bodyPr>
          <a:lstStyle/>
          <a:p>
            <a:pPr>
              <a:lnSpc>
                <a:spcPct val="150000"/>
              </a:lnSpc>
            </a:pPr>
            <a:r>
              <a:rPr lang="en-US" altLang="ja-JP" sz="7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a:t>
            </a:r>
            <a:r>
              <a:rPr lang="en-US" altLang="ja-JP" sz="700" b="1" dirty="0" smtClean="0">
                <a:solidFill>
                  <a:schemeClr val="tx1">
                    <a:lumMod val="65000"/>
                    <a:lumOff val="35000"/>
                  </a:schemeClr>
                </a:solidFill>
                <a:latin typeface="メイリオ" panose="020B0604030504040204" pitchFamily="50" charset="-128"/>
                <a:ea typeface="メイリオ" panose="020B0604030504040204" pitchFamily="50" charset="-128"/>
              </a:rPr>
              <a:t> 10 </a:t>
            </a:r>
            <a:r>
              <a:rPr lang="ja-JP" altLang="en-US" sz="700" b="1" dirty="0" smtClean="0">
                <a:solidFill>
                  <a:schemeClr val="tx1">
                    <a:lumMod val="65000"/>
                    <a:lumOff val="35000"/>
                  </a:schemeClr>
                </a:solidFill>
                <a:latin typeface="メイリオ" panose="020B0604030504040204" pitchFamily="50" charset="-128"/>
                <a:ea typeface="メイリオ" panose="020B0604030504040204" pitchFamily="50" charset="-128"/>
              </a:rPr>
              <a:t>麻布十番店</a:t>
            </a:r>
            <a:endParaRPr lang="en-US" altLang="ja-JP" sz="7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東京都港区元麻布</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3-11-3 </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パティオ麻布十番</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Ⅱ1F</a:t>
            </a:r>
          </a:p>
          <a:p>
            <a:pPr>
              <a:lnSpc>
                <a:spcPct val="150000"/>
              </a:lnSpc>
            </a:pP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03-3403-7196</a:t>
            </a:r>
          </a:p>
          <a:p>
            <a:pPr>
              <a:lnSpc>
                <a:spcPct val="150000"/>
              </a:lnSpc>
            </a:pP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平均予算：</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ランチ：￥</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1,000</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　ディナー：￥</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3,000</a:t>
            </a:r>
            <a:endPar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最寄り</a:t>
            </a:r>
            <a:r>
              <a:rPr lang="ja-JP" altLang="en-US" sz="600" b="1" dirty="0">
                <a:solidFill>
                  <a:schemeClr val="tx1">
                    <a:lumMod val="85000"/>
                    <a:lumOff val="15000"/>
                  </a:schemeClr>
                </a:solidFill>
                <a:latin typeface="メイリオ" panose="020B0604030504040204" pitchFamily="50" charset="-128"/>
                <a:ea typeface="メイリオ" panose="020B0604030504040204" pitchFamily="50" charset="-128"/>
              </a:rPr>
              <a:t>駅</a:t>
            </a:r>
            <a:r>
              <a:rPr lang="ja-JP" altLang="en-US" sz="600" b="1" dirty="0" smtClean="0">
                <a:solidFill>
                  <a:schemeClr val="tx1">
                    <a:lumMod val="85000"/>
                    <a:lumOff val="15000"/>
                  </a:schemeClr>
                </a:solidFill>
                <a:latin typeface="メイリオ" panose="020B0604030504040204" pitchFamily="50" charset="-128"/>
                <a:ea typeface="メイリオ" panose="020B0604030504040204" pitchFamily="50" charset="-128"/>
              </a:rPr>
              <a:t>：</a:t>
            </a:r>
            <a:endParaRPr lang="en-US" altLang="ja-JP" sz="600" b="1" dirty="0" smtClean="0">
              <a:solidFill>
                <a:schemeClr val="tx1">
                  <a:lumMod val="85000"/>
                  <a:lumOff val="1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麻布十番駅（都営大江戸線</a:t>
            </a:r>
            <a:r>
              <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東京メトロ南北線）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4</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六本木駅（東京メトロ日比谷線）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9</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六本木駅（都営大江戸線</a:t>
            </a:r>
            <a:r>
              <a:rPr lang="en-US" altLang="ja-JP" sz="6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a:solidFill>
                  <a:schemeClr val="tx1">
                    <a:lumMod val="65000"/>
                    <a:lumOff val="35000"/>
                  </a:schemeClr>
                </a:solidFill>
                <a:latin typeface="メイリオ" panose="020B0604030504040204" pitchFamily="50" charset="-128"/>
                <a:ea typeface="メイリオ" panose="020B0604030504040204" pitchFamily="50" charset="-128"/>
              </a:rPr>
              <a:t>東京メトロ日比谷線）</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徒歩</a:t>
            </a:r>
            <a:r>
              <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rPr>
              <a:t>10</a:t>
            </a:r>
            <a:r>
              <a:rPr lang="ja-JP" altLang="en-US" sz="600" dirty="0" smtClean="0">
                <a:solidFill>
                  <a:schemeClr val="tx1">
                    <a:lumMod val="65000"/>
                    <a:lumOff val="35000"/>
                  </a:schemeClr>
                </a:solidFill>
                <a:latin typeface="メイリオ" panose="020B0604030504040204" pitchFamily="50" charset="-128"/>
                <a:ea typeface="メイリオ" panose="020B0604030504040204" pitchFamily="50" charset="-128"/>
              </a:rPr>
              <a:t>分</a:t>
            </a:r>
            <a:endParaRPr lang="en-US" altLang="ja-JP" sz="600" dirty="0" smtClean="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3" name="正方形/長方形 52"/>
          <p:cNvSpPr/>
          <p:nvPr/>
        </p:nvSpPr>
        <p:spPr>
          <a:xfrm>
            <a:off x="7312304" y="4815661"/>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54" name="図 53"/>
          <p:cNvPicPr>
            <a:picLocks noChangeAspect="1"/>
          </p:cNvPicPr>
          <p:nvPr/>
        </p:nvPicPr>
        <p:blipFill>
          <a:blip r:embed="rId3"/>
          <a:stretch>
            <a:fillRect/>
          </a:stretch>
        </p:blipFill>
        <p:spPr>
          <a:xfrm>
            <a:off x="7430412" y="5054721"/>
            <a:ext cx="623312" cy="275839"/>
          </a:xfrm>
          <a:prstGeom prst="rect">
            <a:avLst/>
          </a:prstGeom>
        </p:spPr>
      </p:pic>
      <p:cxnSp>
        <p:nvCxnSpPr>
          <p:cNvPr id="55" name="直線コネクタ 54"/>
          <p:cNvCxnSpPr/>
          <p:nvPr/>
        </p:nvCxnSpPr>
        <p:spPr>
          <a:xfrm flipV="1">
            <a:off x="7312303" y="6552841"/>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小波 7"/>
          <p:cNvSpPr/>
          <p:nvPr/>
        </p:nvSpPr>
        <p:spPr>
          <a:xfrm>
            <a:off x="1915886" y="6461760"/>
            <a:ext cx="8743405" cy="296091"/>
          </a:xfrm>
          <a:prstGeom prst="doubleWav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2985084" y="700829"/>
            <a:ext cx="6032421" cy="461665"/>
          </a:xfrm>
          <a:prstGeom prst="rect">
            <a:avLst/>
          </a:prstGeom>
          <a:noFill/>
        </p:spPr>
        <p:txBody>
          <a:bodyPr wrap="none" rtlCol="0">
            <a:spAutoFit/>
          </a:bodyPr>
          <a:lstStyle/>
          <a:p>
            <a:r>
              <a:rPr lang="ja-JP" altLang="en-US" sz="2400" b="1" dirty="0" smtClean="0">
                <a:solidFill>
                  <a:schemeClr val="accent1">
                    <a:lumMod val="75000"/>
                  </a:schemeClr>
                </a:solidFill>
              </a:rPr>
              <a:t>株主優待利用可能店舗の検索が可能になる</a:t>
            </a:r>
            <a:endParaRPr kumimoji="1" lang="ja-JP" altLang="en-US" sz="2400" b="1" dirty="0">
              <a:solidFill>
                <a:schemeClr val="accent1">
                  <a:lumMod val="75000"/>
                </a:schemeClr>
              </a:solidFill>
            </a:endParaRPr>
          </a:p>
        </p:txBody>
      </p:sp>
      <p:sp>
        <p:nvSpPr>
          <p:cNvPr id="9" name="右矢印 8"/>
          <p:cNvSpPr/>
          <p:nvPr/>
        </p:nvSpPr>
        <p:spPr>
          <a:xfrm>
            <a:off x="2708900" y="738312"/>
            <a:ext cx="153508" cy="358890"/>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2085203" y="1695061"/>
            <a:ext cx="3262432" cy="276999"/>
          </a:xfrm>
          <a:prstGeom prst="rect">
            <a:avLst/>
          </a:prstGeom>
          <a:noFill/>
        </p:spPr>
        <p:txBody>
          <a:bodyPr wrap="none" rtlCol="0">
            <a:spAutoFit/>
          </a:bodyPr>
          <a:lstStyle/>
          <a:p>
            <a:r>
              <a:rPr lang="ja-JP" altLang="en-US" sz="1200" b="1" dirty="0" smtClean="0">
                <a:solidFill>
                  <a:schemeClr val="accent1">
                    <a:lumMod val="75000"/>
                  </a:schemeClr>
                </a:solidFill>
              </a:rPr>
              <a:t>▼画面イメージ（あくまでもイメージです）</a:t>
            </a:r>
            <a:endParaRPr kumimoji="1" lang="ja-JP" altLang="en-US" sz="1200" b="1" dirty="0">
              <a:solidFill>
                <a:schemeClr val="accent1">
                  <a:lumMod val="75000"/>
                </a:schemeClr>
              </a:solidFill>
            </a:endParaRPr>
          </a:p>
        </p:txBody>
      </p:sp>
      <p:sp>
        <p:nvSpPr>
          <p:cNvPr id="10" name="角丸四角形吹き出し 9"/>
          <p:cNvSpPr/>
          <p:nvPr/>
        </p:nvSpPr>
        <p:spPr>
          <a:xfrm>
            <a:off x="60833" y="2062740"/>
            <a:ext cx="1739322" cy="822765"/>
          </a:xfrm>
          <a:prstGeom prst="wedgeRoundRectCallout">
            <a:avLst>
              <a:gd name="adj1" fmla="val 63536"/>
              <a:gd name="adj2" fmla="val 33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t>チェックして検索すると該当店舗に絞られた店舗リストを表示</a:t>
            </a:r>
            <a:endParaRPr kumimoji="1" lang="ja-JP" altLang="en-US" sz="1100" dirty="0"/>
          </a:p>
        </p:txBody>
      </p:sp>
    </p:spTree>
    <p:extLst>
      <p:ext uri="{BB962C8B-B14F-4D97-AF65-F5344CB8AC3E}">
        <p14:creationId xmlns:p14="http://schemas.microsoft.com/office/powerpoint/2010/main" val="3787211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949082" y="2039296"/>
            <a:ext cx="3260641" cy="3718333"/>
            <a:chOff x="-2377440" y="2072640"/>
            <a:chExt cx="14874240" cy="16962120"/>
          </a:xfrm>
        </p:grpSpPr>
        <p:pic>
          <p:nvPicPr>
            <p:cNvPr id="2" name="図 1"/>
            <p:cNvPicPr>
              <a:picLocks noChangeAspect="1"/>
            </p:cNvPicPr>
            <p:nvPr/>
          </p:nvPicPr>
          <p:blipFill rotWithShape="1">
            <a:blip r:embed="rId2"/>
            <a:srcRect l="3667" t="12800" r="15167" b="8267"/>
            <a:stretch/>
          </p:blipFill>
          <p:spPr>
            <a:xfrm>
              <a:off x="-2377440" y="2072640"/>
              <a:ext cx="14843760" cy="9022080"/>
            </a:xfrm>
            <a:prstGeom prst="rect">
              <a:avLst/>
            </a:prstGeom>
          </p:spPr>
        </p:pic>
        <p:pic>
          <p:nvPicPr>
            <p:cNvPr id="3" name="図 2"/>
            <p:cNvPicPr>
              <a:picLocks noChangeAspect="1"/>
            </p:cNvPicPr>
            <p:nvPr/>
          </p:nvPicPr>
          <p:blipFill rotWithShape="1">
            <a:blip r:embed="rId3"/>
            <a:srcRect l="3666" t="21601" r="15584" b="8932"/>
            <a:stretch/>
          </p:blipFill>
          <p:spPr>
            <a:xfrm>
              <a:off x="-2270760" y="11094720"/>
              <a:ext cx="14767560" cy="7940040"/>
            </a:xfrm>
            <a:prstGeom prst="rect">
              <a:avLst/>
            </a:prstGeom>
          </p:spPr>
        </p:pic>
      </p:grpSp>
      <p:sp>
        <p:nvSpPr>
          <p:cNvPr id="5" name="テキスト ボックス 4"/>
          <p:cNvSpPr txBox="1"/>
          <p:nvPr/>
        </p:nvSpPr>
        <p:spPr>
          <a:xfrm>
            <a:off x="1379324" y="166388"/>
            <a:ext cx="8494633" cy="461665"/>
          </a:xfrm>
          <a:prstGeom prst="rect">
            <a:avLst/>
          </a:prstGeom>
          <a:noFill/>
        </p:spPr>
        <p:txBody>
          <a:bodyPr wrap="none" rtlCol="0">
            <a:spAutoFit/>
          </a:bodyPr>
          <a:lstStyle/>
          <a:p>
            <a:r>
              <a:rPr kumimoji="1" lang="ja-JP" altLang="en-US" sz="2400" b="1" dirty="0" smtClean="0"/>
              <a:t>・業態</a:t>
            </a:r>
            <a:r>
              <a:rPr lang="ja-JP" altLang="en-US" sz="2400" b="1" dirty="0" smtClean="0"/>
              <a:t>ページ</a:t>
            </a:r>
            <a:r>
              <a:rPr lang="ja-JP" altLang="en-US" sz="2400" b="1" dirty="0"/>
              <a:t>（</a:t>
            </a:r>
            <a:r>
              <a:rPr lang="ja-JP" altLang="en-US" sz="2400" b="1" dirty="0" smtClean="0"/>
              <a:t>店舗ページ）の主なリニューアルのポイント</a:t>
            </a:r>
            <a:endParaRPr lang="en-US" altLang="ja-JP" sz="2400" b="1" dirty="0" smtClean="0"/>
          </a:p>
        </p:txBody>
      </p:sp>
      <p:sp>
        <p:nvSpPr>
          <p:cNvPr id="6" name="正方形/長方形 5"/>
          <p:cNvSpPr/>
          <p:nvPr/>
        </p:nvSpPr>
        <p:spPr>
          <a:xfrm>
            <a:off x="4934368" y="2039297"/>
            <a:ext cx="3275355" cy="37214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2944" y="2039297"/>
            <a:ext cx="3919212" cy="37435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873190" y="2171707"/>
            <a:ext cx="518719" cy="2976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ロゴ</a:t>
            </a:r>
            <a:endParaRPr kumimoji="1" lang="ja-JP" altLang="en-US" sz="1050" dirty="0">
              <a:solidFill>
                <a:schemeClr val="tx1"/>
              </a:solidFill>
            </a:endParaRPr>
          </a:p>
        </p:txBody>
      </p:sp>
      <p:sp>
        <p:nvSpPr>
          <p:cNvPr id="9" name="正方形/長方形 8"/>
          <p:cNvSpPr/>
          <p:nvPr/>
        </p:nvSpPr>
        <p:spPr>
          <a:xfrm>
            <a:off x="355456" y="2171707"/>
            <a:ext cx="1341626" cy="2976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ナビゲーション１</a:t>
            </a:r>
            <a:endParaRPr kumimoji="1" lang="ja-JP" altLang="en-US" sz="1050" dirty="0">
              <a:solidFill>
                <a:schemeClr val="tx1"/>
              </a:solidFill>
            </a:endParaRPr>
          </a:p>
        </p:txBody>
      </p:sp>
      <p:sp>
        <p:nvSpPr>
          <p:cNvPr id="10" name="正方形/長方形 9"/>
          <p:cNvSpPr/>
          <p:nvPr/>
        </p:nvSpPr>
        <p:spPr>
          <a:xfrm>
            <a:off x="2568018" y="2171707"/>
            <a:ext cx="1341626" cy="2976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ナビゲーション２</a:t>
            </a:r>
            <a:endParaRPr kumimoji="1" lang="ja-JP" altLang="en-US" sz="1050" dirty="0">
              <a:solidFill>
                <a:schemeClr val="tx1"/>
              </a:solidFill>
            </a:endParaRPr>
          </a:p>
        </p:txBody>
      </p:sp>
      <p:sp>
        <p:nvSpPr>
          <p:cNvPr id="11" name="正方形/長方形 10"/>
          <p:cNvSpPr/>
          <p:nvPr/>
        </p:nvSpPr>
        <p:spPr>
          <a:xfrm>
            <a:off x="355456" y="2601718"/>
            <a:ext cx="3554187" cy="12148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メインビジュアル</a:t>
            </a:r>
            <a:endParaRPr lang="en-US" altLang="ja-JP" sz="1050" dirty="0" smtClean="0">
              <a:solidFill>
                <a:schemeClr val="tx1"/>
              </a:solidFill>
            </a:endParaRPr>
          </a:p>
          <a:p>
            <a:pPr algn="ctr"/>
            <a:r>
              <a:rPr lang="ja-JP" altLang="en-US" sz="1050" dirty="0" smtClean="0">
                <a:solidFill>
                  <a:schemeClr val="tx1"/>
                </a:solidFill>
              </a:rPr>
              <a:t>（画像・動画）</a:t>
            </a:r>
            <a:endParaRPr lang="en-US" altLang="ja-JP" sz="1050" dirty="0" smtClean="0">
              <a:solidFill>
                <a:schemeClr val="tx1"/>
              </a:solidFill>
            </a:endParaRPr>
          </a:p>
        </p:txBody>
      </p:sp>
      <p:sp>
        <p:nvSpPr>
          <p:cNvPr id="12" name="正方形/長方形 11"/>
          <p:cNvSpPr/>
          <p:nvPr/>
        </p:nvSpPr>
        <p:spPr>
          <a:xfrm>
            <a:off x="355456" y="3951446"/>
            <a:ext cx="3554187" cy="2048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見出し</a:t>
            </a:r>
            <a:endParaRPr kumimoji="1" lang="ja-JP" altLang="en-US" sz="1050" dirty="0">
              <a:solidFill>
                <a:schemeClr val="tx1"/>
              </a:solidFill>
            </a:endParaRPr>
          </a:p>
        </p:txBody>
      </p:sp>
      <p:sp>
        <p:nvSpPr>
          <p:cNvPr id="13" name="正方形/長方形 12"/>
          <p:cNvSpPr/>
          <p:nvPr/>
        </p:nvSpPr>
        <p:spPr>
          <a:xfrm>
            <a:off x="355456" y="4272421"/>
            <a:ext cx="3554187" cy="560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テキスト</a:t>
            </a:r>
            <a:endParaRPr kumimoji="1" lang="ja-JP" altLang="en-US" sz="1050" dirty="0">
              <a:solidFill>
                <a:schemeClr val="tx1"/>
              </a:solidFill>
            </a:endParaRPr>
          </a:p>
        </p:txBody>
      </p:sp>
      <p:sp>
        <p:nvSpPr>
          <p:cNvPr id="14" name="正方形/長方形 13"/>
          <p:cNvSpPr/>
          <p:nvPr/>
        </p:nvSpPr>
        <p:spPr>
          <a:xfrm>
            <a:off x="355456" y="4966746"/>
            <a:ext cx="3554187" cy="6886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画像</a:t>
            </a:r>
            <a:endParaRPr kumimoji="1" lang="ja-JP" altLang="en-US" sz="1050" dirty="0">
              <a:solidFill>
                <a:schemeClr val="tx1"/>
              </a:solidFill>
            </a:endParaRPr>
          </a:p>
        </p:txBody>
      </p:sp>
      <p:sp>
        <p:nvSpPr>
          <p:cNvPr id="15" name="テキスト ボックス 14"/>
          <p:cNvSpPr txBox="1"/>
          <p:nvPr/>
        </p:nvSpPr>
        <p:spPr>
          <a:xfrm>
            <a:off x="172945" y="6238687"/>
            <a:ext cx="8036778" cy="523220"/>
          </a:xfrm>
          <a:prstGeom prst="rect">
            <a:avLst/>
          </a:prstGeom>
          <a:solidFill>
            <a:schemeClr val="accent1">
              <a:lumMod val="20000"/>
              <a:lumOff val="80000"/>
            </a:schemeClr>
          </a:solidFill>
        </p:spPr>
        <p:txBody>
          <a:bodyPr wrap="square" rtlCol="0">
            <a:spAutoFit/>
          </a:bodyPr>
          <a:lstStyle/>
          <a:p>
            <a:r>
              <a:rPr kumimoji="1" lang="ja-JP" altLang="en-US" sz="1400" b="1" dirty="0" smtClean="0"/>
              <a:t>ベースの骨格を作り、ノーコード（管理画面）でホームページ制作が可能になります。</a:t>
            </a:r>
            <a:endParaRPr kumimoji="1" lang="en-US" altLang="ja-JP" sz="1400" b="1" dirty="0" smtClean="0"/>
          </a:p>
          <a:p>
            <a:r>
              <a:rPr lang="ja-JP" altLang="en-US" sz="1400" b="1" dirty="0" smtClean="0"/>
              <a:t>フォント、テキスト色、背景、画像配置、テキスト配置などはカスタマイズ可能です</a:t>
            </a:r>
            <a:endParaRPr kumimoji="1" lang="ja-JP" altLang="en-US" sz="1400" b="1" dirty="0"/>
          </a:p>
        </p:txBody>
      </p:sp>
      <p:sp>
        <p:nvSpPr>
          <p:cNvPr id="17" name="テキスト ボックス 16"/>
          <p:cNvSpPr txBox="1"/>
          <p:nvPr/>
        </p:nvSpPr>
        <p:spPr>
          <a:xfrm>
            <a:off x="4808865" y="1705705"/>
            <a:ext cx="2877711" cy="307777"/>
          </a:xfrm>
          <a:prstGeom prst="rect">
            <a:avLst/>
          </a:prstGeom>
          <a:noFill/>
        </p:spPr>
        <p:txBody>
          <a:bodyPr wrap="none" rtlCol="0">
            <a:spAutoFit/>
          </a:bodyPr>
          <a:lstStyle/>
          <a:p>
            <a:r>
              <a:rPr kumimoji="1" lang="ja-JP" altLang="en-US" sz="1400" dirty="0" smtClean="0"/>
              <a:t>（参考デザイン）キャロル五反田</a:t>
            </a:r>
            <a:endParaRPr kumimoji="1" lang="ja-JP" altLang="en-US" sz="1400" dirty="0"/>
          </a:p>
        </p:txBody>
      </p:sp>
      <p:sp>
        <p:nvSpPr>
          <p:cNvPr id="18" name="右矢印 17"/>
          <p:cNvSpPr/>
          <p:nvPr/>
        </p:nvSpPr>
        <p:spPr>
          <a:xfrm>
            <a:off x="4254839" y="3437795"/>
            <a:ext cx="539801" cy="111388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72944" y="1705705"/>
            <a:ext cx="4354077" cy="307777"/>
          </a:xfrm>
          <a:prstGeom prst="rect">
            <a:avLst/>
          </a:prstGeom>
          <a:noFill/>
        </p:spPr>
        <p:txBody>
          <a:bodyPr wrap="none" rtlCol="0">
            <a:spAutoFit/>
          </a:bodyPr>
          <a:lstStyle/>
          <a:p>
            <a:r>
              <a:rPr lang="ja-JP" altLang="en-US" sz="1400" dirty="0" smtClean="0"/>
              <a:t>ベースの骨格に、管理</a:t>
            </a:r>
            <a:r>
              <a:rPr lang="ja-JP" altLang="en-US" sz="1400" dirty="0" smtClean="0"/>
              <a:t>画面（</a:t>
            </a:r>
            <a:r>
              <a:rPr lang="en-US" altLang="ja-JP" sz="1400" dirty="0" smtClean="0"/>
              <a:t>CMS</a:t>
            </a:r>
            <a:r>
              <a:rPr lang="ja-JP" altLang="en-US" sz="1400" dirty="0" smtClean="0"/>
              <a:t>）から</a:t>
            </a:r>
            <a:r>
              <a:rPr lang="ja-JP" altLang="en-US" sz="1400" dirty="0" smtClean="0"/>
              <a:t>情報を入稿</a:t>
            </a:r>
            <a:endParaRPr kumimoji="1" lang="ja-JP" altLang="en-US" sz="1400" dirty="0"/>
          </a:p>
        </p:txBody>
      </p:sp>
      <p:sp>
        <p:nvSpPr>
          <p:cNvPr id="20" name="テキスト ボックス 19"/>
          <p:cNvSpPr txBox="1"/>
          <p:nvPr/>
        </p:nvSpPr>
        <p:spPr>
          <a:xfrm>
            <a:off x="406365" y="5824589"/>
            <a:ext cx="3820277" cy="253916"/>
          </a:xfrm>
          <a:prstGeom prst="rect">
            <a:avLst/>
          </a:prstGeom>
          <a:noFill/>
        </p:spPr>
        <p:txBody>
          <a:bodyPr wrap="none" rtlCol="0">
            <a:spAutoFit/>
          </a:bodyPr>
          <a:lstStyle/>
          <a:p>
            <a:r>
              <a:rPr kumimoji="1" lang="en-US" altLang="ja-JP" sz="1050" dirty="0" smtClean="0">
                <a:solidFill>
                  <a:srgbClr val="FF0000"/>
                </a:solidFill>
                <a:latin typeface="+mn-ea"/>
              </a:rPr>
              <a:t>※</a:t>
            </a:r>
            <a:r>
              <a:rPr kumimoji="1" lang="ja-JP" altLang="en-US" sz="1050" dirty="0" smtClean="0">
                <a:solidFill>
                  <a:srgbClr val="FF0000"/>
                </a:solidFill>
                <a:latin typeface="+mn-ea"/>
              </a:rPr>
              <a:t>イメージになります。</a:t>
            </a:r>
            <a:r>
              <a:rPr lang="ja-JP" altLang="en-US" sz="1050" dirty="0" smtClean="0">
                <a:solidFill>
                  <a:srgbClr val="FF0000"/>
                </a:solidFill>
                <a:latin typeface="+mn-ea"/>
              </a:rPr>
              <a:t>実際の構成要素とはことなります。</a:t>
            </a:r>
            <a:endParaRPr kumimoji="1" lang="ja-JP" altLang="en-US" sz="1050" dirty="0">
              <a:solidFill>
                <a:srgbClr val="FF0000"/>
              </a:solidFill>
              <a:latin typeface="+mn-ea"/>
            </a:endParaRPr>
          </a:p>
        </p:txBody>
      </p:sp>
      <p:sp>
        <p:nvSpPr>
          <p:cNvPr id="21" name="テキスト ボックス 20"/>
          <p:cNvSpPr txBox="1"/>
          <p:nvPr/>
        </p:nvSpPr>
        <p:spPr>
          <a:xfrm>
            <a:off x="8342769" y="962387"/>
            <a:ext cx="3685624" cy="5893921"/>
          </a:xfrm>
          <a:prstGeom prst="rect">
            <a:avLst/>
          </a:prstGeom>
          <a:solidFill>
            <a:schemeClr val="accent4">
              <a:lumMod val="20000"/>
              <a:lumOff val="80000"/>
            </a:schemeClr>
          </a:solidFill>
        </p:spPr>
        <p:txBody>
          <a:bodyPr wrap="none" rtlCol="0">
            <a:spAutoFit/>
          </a:bodyPr>
          <a:lstStyle/>
          <a:p>
            <a:r>
              <a:rPr kumimoji="1" lang="ja-JP" altLang="en-US" sz="1300" b="1" dirty="0" smtClean="0">
                <a:latin typeface="+mn-ea"/>
              </a:rPr>
              <a:t>主な機能</a:t>
            </a:r>
            <a:endParaRPr kumimoji="1" lang="en-US" altLang="ja-JP" sz="1300" b="1" dirty="0" smtClean="0">
              <a:latin typeface="+mn-ea"/>
            </a:endParaRPr>
          </a:p>
          <a:p>
            <a:r>
              <a:rPr kumimoji="1" lang="ja-JP" altLang="en-US" sz="1300" b="1" dirty="0" smtClean="0">
                <a:latin typeface="+mn-ea"/>
              </a:rPr>
              <a:t>フォーマット化しても</a:t>
            </a:r>
            <a:r>
              <a:rPr lang="ja-JP" altLang="en-US" sz="1300" b="1" dirty="0" smtClean="0">
                <a:latin typeface="+mn-ea"/>
              </a:rPr>
              <a:t>業態固有の表現可能です</a:t>
            </a:r>
            <a:endParaRPr lang="en-US" altLang="ja-JP" sz="1300" b="1" dirty="0" smtClean="0">
              <a:latin typeface="+mn-ea"/>
            </a:endParaRPr>
          </a:p>
          <a:p>
            <a:endParaRPr kumimoji="1" lang="en-US" altLang="ja-JP" sz="1300" b="1" dirty="0" smtClean="0">
              <a:latin typeface="+mn-ea"/>
            </a:endParaRPr>
          </a:p>
          <a:p>
            <a:r>
              <a:rPr lang="ja-JP" altLang="en-US" sz="1300" b="1" dirty="0" smtClean="0">
                <a:latin typeface="+mn-ea"/>
              </a:rPr>
              <a:t>①ファーストビューのメインビジュアル</a:t>
            </a:r>
            <a:endParaRPr lang="en-US" altLang="ja-JP" sz="1300" b="1" dirty="0" smtClean="0">
              <a:latin typeface="+mn-ea"/>
            </a:endParaRPr>
          </a:p>
          <a:p>
            <a:r>
              <a:rPr kumimoji="1" lang="ja-JP" altLang="en-US" sz="1300" b="1" dirty="0" smtClean="0">
                <a:latin typeface="+mn-ea"/>
              </a:rPr>
              <a:t>で業態を表現（動画も</a:t>
            </a:r>
            <a:r>
              <a:rPr kumimoji="1" lang="en-US" altLang="ja-JP" sz="1300" b="1" dirty="0" smtClean="0">
                <a:latin typeface="+mn-ea"/>
              </a:rPr>
              <a:t>OK</a:t>
            </a:r>
            <a:r>
              <a:rPr kumimoji="1" lang="ja-JP" altLang="en-US" sz="1300" b="1" dirty="0" smtClean="0">
                <a:latin typeface="+mn-ea"/>
              </a:rPr>
              <a:t>）</a:t>
            </a:r>
            <a:endParaRPr kumimoji="1" lang="en-US" altLang="ja-JP" sz="1300" b="1" dirty="0" smtClean="0">
              <a:latin typeface="+mn-ea"/>
            </a:endParaRPr>
          </a:p>
          <a:p>
            <a:endParaRPr lang="en-US" altLang="ja-JP" sz="1300" b="1" dirty="0">
              <a:latin typeface="+mn-ea"/>
            </a:endParaRPr>
          </a:p>
          <a:p>
            <a:r>
              <a:rPr lang="ja-JP" altLang="en-US" sz="1300" b="1" dirty="0" smtClean="0">
                <a:latin typeface="+mn-ea"/>
              </a:rPr>
              <a:t>②ナビゲーションの表記方法で業態を表現</a:t>
            </a:r>
            <a:endParaRPr lang="en-US" altLang="ja-JP" sz="1300" b="1" dirty="0" smtClean="0">
              <a:latin typeface="+mn-ea"/>
            </a:endParaRPr>
          </a:p>
          <a:p>
            <a:r>
              <a:rPr kumimoji="1" lang="ja-JP" altLang="en-US" sz="1300" b="1" dirty="0" smtClean="0">
                <a:latin typeface="+mn-ea"/>
              </a:rPr>
              <a:t>・メニュー</a:t>
            </a:r>
            <a:endParaRPr kumimoji="1" lang="en-US" altLang="ja-JP" sz="1300" b="1" dirty="0" smtClean="0">
              <a:latin typeface="+mn-ea"/>
            </a:endParaRPr>
          </a:p>
          <a:p>
            <a:r>
              <a:rPr lang="ja-JP" altLang="en-US" sz="1300" b="1" dirty="0" smtClean="0">
                <a:latin typeface="+mn-ea"/>
              </a:rPr>
              <a:t>・</a:t>
            </a:r>
            <a:r>
              <a:rPr lang="en-US" altLang="ja-JP" sz="1300" b="1" dirty="0" smtClean="0">
                <a:latin typeface="+mn-ea"/>
              </a:rPr>
              <a:t>MENU</a:t>
            </a:r>
          </a:p>
          <a:p>
            <a:r>
              <a:rPr kumimoji="1" lang="ja-JP" altLang="en-US" sz="1300" b="1" dirty="0" smtClean="0">
                <a:latin typeface="+mn-ea"/>
              </a:rPr>
              <a:t>・お品書き</a:t>
            </a:r>
            <a:endParaRPr kumimoji="1" lang="en-US" altLang="ja-JP" sz="1300" b="1" dirty="0" smtClean="0">
              <a:latin typeface="+mn-ea"/>
            </a:endParaRPr>
          </a:p>
          <a:p>
            <a:r>
              <a:rPr lang="ja-JP" altLang="en-US" sz="1300" b="1" dirty="0" smtClean="0">
                <a:latin typeface="+mn-ea"/>
              </a:rPr>
              <a:t>など自由に表記内容やコンテンツ（項目）を</a:t>
            </a:r>
            <a:endParaRPr lang="en-US" altLang="ja-JP" sz="1300" b="1" dirty="0" smtClean="0">
              <a:latin typeface="+mn-ea"/>
            </a:endParaRPr>
          </a:p>
          <a:p>
            <a:r>
              <a:rPr lang="ja-JP" altLang="en-US" sz="1300" b="1" dirty="0" smtClean="0">
                <a:latin typeface="+mn-ea"/>
              </a:rPr>
              <a:t>設定できます</a:t>
            </a:r>
            <a:endParaRPr lang="en-US" altLang="ja-JP" sz="1300" b="1" dirty="0" smtClean="0">
              <a:latin typeface="+mn-ea"/>
            </a:endParaRPr>
          </a:p>
          <a:p>
            <a:endParaRPr kumimoji="1" lang="en-US" altLang="ja-JP" sz="1300" b="1" dirty="0">
              <a:latin typeface="+mn-ea"/>
            </a:endParaRPr>
          </a:p>
          <a:p>
            <a:r>
              <a:rPr lang="ja-JP" altLang="en-US" sz="1300" b="1" dirty="0" smtClean="0">
                <a:latin typeface="+mn-ea"/>
              </a:rPr>
              <a:t>③フォント</a:t>
            </a:r>
            <a:r>
              <a:rPr lang="en-US" altLang="ja-JP" sz="1300" b="1" dirty="0" smtClean="0">
                <a:latin typeface="+mn-ea"/>
              </a:rPr>
              <a:t>/</a:t>
            </a:r>
            <a:r>
              <a:rPr lang="ja-JP" altLang="en-US" sz="1300" b="1" dirty="0" smtClean="0">
                <a:latin typeface="+mn-ea"/>
              </a:rPr>
              <a:t>カラー</a:t>
            </a:r>
            <a:r>
              <a:rPr lang="en-US" altLang="ja-JP" sz="1300" b="1" dirty="0" smtClean="0">
                <a:latin typeface="+mn-ea"/>
              </a:rPr>
              <a:t>/</a:t>
            </a:r>
            <a:r>
              <a:rPr lang="ja-JP" altLang="en-US" sz="1300" b="1" dirty="0" smtClean="0">
                <a:latin typeface="+mn-ea"/>
              </a:rPr>
              <a:t>背景色を自由に変更可能</a:t>
            </a:r>
            <a:endParaRPr lang="en-US" altLang="ja-JP" sz="1300" b="1" dirty="0" smtClean="0">
              <a:latin typeface="+mn-ea"/>
            </a:endParaRPr>
          </a:p>
          <a:p>
            <a:r>
              <a:rPr kumimoji="1" lang="ja-JP" altLang="en-US" sz="1300" b="1" dirty="0" smtClean="0">
                <a:latin typeface="+mn-ea"/>
              </a:rPr>
              <a:t>・</a:t>
            </a:r>
            <a:r>
              <a:rPr kumimoji="1" lang="ja-JP" altLang="en-US" sz="1300" b="1" dirty="0" smtClean="0">
                <a:solidFill>
                  <a:schemeClr val="accent1"/>
                </a:solidFill>
                <a:latin typeface="HGSｺﾞｼｯｸE" panose="020B0900000000000000" pitchFamily="50" charset="-128"/>
                <a:ea typeface="HGSｺﾞｼｯｸE" panose="020B0900000000000000" pitchFamily="50" charset="-128"/>
              </a:rPr>
              <a:t>メニュー</a:t>
            </a:r>
            <a:endParaRPr kumimoji="1" lang="en-US" altLang="ja-JP" sz="1300" b="1" dirty="0" smtClean="0">
              <a:solidFill>
                <a:schemeClr val="accent1"/>
              </a:solidFill>
              <a:latin typeface="HGSｺﾞｼｯｸE" panose="020B0900000000000000" pitchFamily="50" charset="-128"/>
              <a:ea typeface="HGSｺﾞｼｯｸE" panose="020B0900000000000000" pitchFamily="50" charset="-128"/>
            </a:endParaRPr>
          </a:p>
          <a:p>
            <a:r>
              <a:rPr lang="ja-JP" altLang="en-US" sz="1300" b="1" dirty="0" smtClean="0">
                <a:latin typeface="+mn-ea"/>
              </a:rPr>
              <a:t>・</a:t>
            </a:r>
            <a:r>
              <a:rPr lang="en-US" altLang="ja-JP" sz="1300" b="1" i="1" dirty="0" smtClean="0">
                <a:solidFill>
                  <a:schemeClr val="accent6"/>
                </a:solidFill>
                <a:latin typeface="Arial Black" panose="020B0A04020102020204" pitchFamily="34" charset="0"/>
              </a:rPr>
              <a:t>MENU</a:t>
            </a:r>
          </a:p>
          <a:p>
            <a:r>
              <a:rPr kumimoji="1" lang="ja-JP" altLang="en-US" sz="1300" b="1" dirty="0" smtClean="0">
                <a:latin typeface="+mn-ea"/>
              </a:rPr>
              <a:t>・</a:t>
            </a:r>
            <a:r>
              <a:rPr kumimoji="1" lang="ja-JP" altLang="en-US" sz="1300" b="1" dirty="0" smtClean="0">
                <a:solidFill>
                  <a:schemeClr val="accent2">
                    <a:lumMod val="50000"/>
                  </a:schemeClr>
                </a:solidFill>
                <a:latin typeface="HGP明朝B" panose="02020800000000000000" pitchFamily="18" charset="-128"/>
                <a:ea typeface="HGP明朝B" panose="02020800000000000000" pitchFamily="18" charset="-128"/>
              </a:rPr>
              <a:t>お品書き</a:t>
            </a:r>
            <a:endParaRPr kumimoji="1" lang="en-US" altLang="ja-JP" sz="1300" b="1" dirty="0" smtClean="0">
              <a:solidFill>
                <a:schemeClr val="accent2">
                  <a:lumMod val="50000"/>
                </a:schemeClr>
              </a:solidFill>
              <a:latin typeface="HGP明朝B" panose="02020800000000000000" pitchFamily="18" charset="-128"/>
              <a:ea typeface="HGP明朝B" panose="02020800000000000000" pitchFamily="18" charset="-128"/>
            </a:endParaRPr>
          </a:p>
          <a:p>
            <a:endParaRPr lang="en-US" altLang="ja-JP" sz="1300" b="1" dirty="0">
              <a:latin typeface="+mn-ea"/>
            </a:endParaRPr>
          </a:p>
          <a:p>
            <a:r>
              <a:rPr lang="ja-JP" altLang="en-US" sz="1300" b="1" dirty="0" smtClean="0">
                <a:latin typeface="+mn-ea"/>
              </a:rPr>
              <a:t>④カスタムページで自由にページ制作が可能</a:t>
            </a:r>
            <a:endParaRPr lang="en-US" altLang="ja-JP" sz="1300" b="1" dirty="0" smtClean="0">
              <a:latin typeface="+mn-ea"/>
            </a:endParaRPr>
          </a:p>
          <a:p>
            <a:r>
              <a:rPr kumimoji="1" lang="ja-JP" altLang="en-US" sz="1300" b="1" dirty="0" smtClean="0">
                <a:latin typeface="+mn-ea"/>
              </a:rPr>
              <a:t>・食材のこだわり</a:t>
            </a:r>
            <a:endParaRPr kumimoji="1" lang="en-US" altLang="ja-JP" sz="1300" b="1" dirty="0" smtClean="0">
              <a:latin typeface="+mn-ea"/>
            </a:endParaRPr>
          </a:p>
          <a:p>
            <a:r>
              <a:rPr kumimoji="1" lang="ja-JP" altLang="en-US" sz="1300" b="1" dirty="0" smtClean="0">
                <a:latin typeface="+mn-ea"/>
              </a:rPr>
              <a:t>・スタッフ紹介</a:t>
            </a:r>
            <a:endParaRPr kumimoji="1" lang="en-US" altLang="ja-JP" sz="1300" b="1" dirty="0" smtClean="0">
              <a:latin typeface="+mn-ea"/>
            </a:endParaRPr>
          </a:p>
          <a:p>
            <a:r>
              <a:rPr lang="ja-JP" altLang="en-US" sz="1300" b="1" dirty="0" smtClean="0">
                <a:latin typeface="+mn-ea"/>
              </a:rPr>
              <a:t>・よくある問い合わせ</a:t>
            </a:r>
            <a:endParaRPr lang="en-US" altLang="ja-JP" sz="1300" b="1" dirty="0" smtClean="0">
              <a:latin typeface="+mn-ea"/>
            </a:endParaRPr>
          </a:p>
          <a:p>
            <a:r>
              <a:rPr lang="ja-JP" altLang="en-US" sz="1300" b="1" dirty="0" smtClean="0">
                <a:latin typeface="+mn-ea"/>
              </a:rPr>
              <a:t>など、業態のこだわりを自由に制作できます</a:t>
            </a:r>
            <a:endParaRPr lang="en-US" altLang="ja-JP" sz="1300" b="1" dirty="0" smtClean="0">
              <a:latin typeface="+mn-ea"/>
            </a:endParaRPr>
          </a:p>
          <a:p>
            <a:endParaRPr kumimoji="1" lang="en-US" altLang="ja-JP" sz="1300" b="1" dirty="0">
              <a:latin typeface="+mn-ea"/>
            </a:endParaRPr>
          </a:p>
          <a:p>
            <a:r>
              <a:rPr lang="ja-JP" altLang="en-US" sz="1300" b="1" dirty="0" smtClean="0">
                <a:latin typeface="+mn-ea"/>
              </a:rPr>
              <a:t>⑤見出し</a:t>
            </a:r>
            <a:r>
              <a:rPr lang="en-US" altLang="ja-JP" sz="1300" b="1" dirty="0" smtClean="0">
                <a:latin typeface="+mn-ea"/>
              </a:rPr>
              <a:t>/</a:t>
            </a:r>
            <a:r>
              <a:rPr lang="ja-JP" altLang="en-US" sz="1300" b="1" dirty="0" smtClean="0">
                <a:latin typeface="+mn-ea"/>
              </a:rPr>
              <a:t>テキスト</a:t>
            </a:r>
            <a:r>
              <a:rPr lang="en-US" altLang="ja-JP" sz="1300" b="1" dirty="0" smtClean="0">
                <a:latin typeface="+mn-ea"/>
              </a:rPr>
              <a:t>/</a:t>
            </a:r>
            <a:r>
              <a:rPr lang="ja-JP" altLang="en-US" sz="1300" b="1" dirty="0" smtClean="0">
                <a:latin typeface="+mn-ea"/>
              </a:rPr>
              <a:t>画像などの配置を自由に</a:t>
            </a:r>
            <a:endParaRPr lang="en-US" altLang="ja-JP" sz="1300" b="1" dirty="0" smtClean="0">
              <a:latin typeface="+mn-ea"/>
            </a:endParaRPr>
          </a:p>
          <a:p>
            <a:r>
              <a:rPr lang="ja-JP" altLang="en-US" sz="1300" b="1" dirty="0" smtClean="0">
                <a:latin typeface="+mn-ea"/>
              </a:rPr>
              <a:t>変更可能</a:t>
            </a:r>
            <a:endParaRPr lang="en-US" altLang="ja-JP" sz="1300" b="1" dirty="0" smtClean="0">
              <a:latin typeface="+mn-ea"/>
            </a:endParaRPr>
          </a:p>
          <a:p>
            <a:endParaRPr lang="en-US" altLang="ja-JP" sz="1300" b="1" dirty="0">
              <a:latin typeface="+mn-ea"/>
            </a:endParaRPr>
          </a:p>
          <a:p>
            <a:r>
              <a:rPr lang="ja-JP" altLang="en-US" sz="1300" b="1" dirty="0" smtClean="0">
                <a:latin typeface="+mn-ea"/>
              </a:rPr>
              <a:t>⑥複数店舗を一括で更新や</a:t>
            </a:r>
            <a:r>
              <a:rPr lang="en-US" altLang="ja-JP" sz="1300" b="1" dirty="0" smtClean="0">
                <a:latin typeface="+mn-ea"/>
              </a:rPr>
              <a:t>CSV</a:t>
            </a:r>
            <a:r>
              <a:rPr lang="ja-JP" altLang="en-US" sz="1300" b="1" dirty="0" smtClean="0">
                <a:latin typeface="+mn-ea"/>
              </a:rPr>
              <a:t>アップロード</a:t>
            </a:r>
            <a:endParaRPr lang="en-US" altLang="ja-JP" sz="1300" b="1" dirty="0" smtClean="0">
              <a:latin typeface="+mn-ea"/>
            </a:endParaRPr>
          </a:p>
          <a:p>
            <a:r>
              <a:rPr lang="ja-JP" altLang="en-US" sz="1300" b="1" dirty="0" smtClean="0">
                <a:latin typeface="+mn-ea"/>
              </a:rPr>
              <a:t>で１店舗ずつ更新する手間が軽減</a:t>
            </a:r>
            <a:endParaRPr lang="en-US" altLang="ja-JP" sz="1300" b="1" dirty="0" smtClean="0">
              <a:latin typeface="+mn-ea"/>
            </a:endParaRPr>
          </a:p>
        </p:txBody>
      </p:sp>
      <p:sp>
        <p:nvSpPr>
          <p:cNvPr id="23" name="テキスト ボックス 22"/>
          <p:cNvSpPr txBox="1"/>
          <p:nvPr/>
        </p:nvSpPr>
        <p:spPr>
          <a:xfrm>
            <a:off x="2985084" y="700829"/>
            <a:ext cx="5416868" cy="461665"/>
          </a:xfrm>
          <a:prstGeom prst="rect">
            <a:avLst/>
          </a:prstGeom>
          <a:noFill/>
        </p:spPr>
        <p:txBody>
          <a:bodyPr wrap="none" rtlCol="0">
            <a:spAutoFit/>
          </a:bodyPr>
          <a:lstStyle/>
          <a:p>
            <a:r>
              <a:rPr lang="ja-JP" altLang="en-US" sz="2400" b="1" dirty="0" smtClean="0">
                <a:solidFill>
                  <a:schemeClr val="accent1">
                    <a:lumMod val="75000"/>
                  </a:schemeClr>
                </a:solidFill>
              </a:rPr>
              <a:t>フォーマット化による制作コスト削減</a:t>
            </a:r>
            <a:endParaRPr kumimoji="1" lang="ja-JP" altLang="en-US" sz="2400" b="1" dirty="0">
              <a:solidFill>
                <a:schemeClr val="accent1">
                  <a:lumMod val="75000"/>
                </a:schemeClr>
              </a:solidFill>
            </a:endParaRPr>
          </a:p>
        </p:txBody>
      </p:sp>
      <p:sp>
        <p:nvSpPr>
          <p:cNvPr id="24" name="右矢印 23"/>
          <p:cNvSpPr/>
          <p:nvPr/>
        </p:nvSpPr>
        <p:spPr>
          <a:xfrm>
            <a:off x="2708900" y="738312"/>
            <a:ext cx="153508" cy="358890"/>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8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56734" y="266700"/>
            <a:ext cx="5878532" cy="461665"/>
          </a:xfrm>
          <a:prstGeom prst="rect">
            <a:avLst/>
          </a:prstGeom>
          <a:noFill/>
        </p:spPr>
        <p:txBody>
          <a:bodyPr wrap="none" rtlCol="0">
            <a:spAutoFit/>
          </a:bodyPr>
          <a:lstStyle/>
          <a:p>
            <a:r>
              <a:rPr kumimoji="1" lang="ja-JP" altLang="en-US" sz="2400" b="1" dirty="0" smtClean="0"/>
              <a:t>・業態</a:t>
            </a:r>
            <a:r>
              <a:rPr lang="ja-JP" altLang="en-US" sz="2400" b="1" dirty="0" smtClean="0"/>
              <a:t>ページ</a:t>
            </a:r>
            <a:r>
              <a:rPr lang="en-US" altLang="ja-JP" sz="2400" b="1" dirty="0" smtClean="0"/>
              <a:t>/</a:t>
            </a:r>
            <a:r>
              <a:rPr lang="ja-JP" altLang="en-US" sz="2400" b="1" dirty="0" smtClean="0"/>
              <a:t>店舗ページの運用イメージ</a:t>
            </a:r>
            <a:endParaRPr kumimoji="1" lang="ja-JP" altLang="en-US" sz="2400" b="1" dirty="0"/>
          </a:p>
        </p:txBody>
      </p:sp>
      <p:sp>
        <p:nvSpPr>
          <p:cNvPr id="3" name="正方形/長方形 2"/>
          <p:cNvSpPr/>
          <p:nvPr/>
        </p:nvSpPr>
        <p:spPr>
          <a:xfrm>
            <a:off x="1242060" y="1310640"/>
            <a:ext cx="2796540" cy="434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初回立ち上げ時</a:t>
            </a:r>
            <a:endParaRPr kumimoji="1" lang="ja-JP" altLang="en-US" sz="2000" b="1" dirty="0"/>
          </a:p>
        </p:txBody>
      </p:sp>
      <p:sp>
        <p:nvSpPr>
          <p:cNvPr id="4" name="テキスト ボックス 3"/>
          <p:cNvSpPr txBox="1"/>
          <p:nvPr/>
        </p:nvSpPr>
        <p:spPr>
          <a:xfrm>
            <a:off x="1037166" y="5079114"/>
            <a:ext cx="3922869" cy="646331"/>
          </a:xfrm>
          <a:prstGeom prst="rect">
            <a:avLst/>
          </a:prstGeom>
          <a:noFill/>
        </p:spPr>
        <p:txBody>
          <a:bodyPr wrap="none" rtlCol="0">
            <a:spAutoFit/>
          </a:bodyPr>
          <a:lstStyle/>
          <a:p>
            <a:r>
              <a:rPr kumimoji="1" lang="ja-JP" altLang="en-US" b="1" dirty="0" smtClean="0"/>
              <a:t>初回は</a:t>
            </a:r>
            <a:r>
              <a:rPr kumimoji="1" lang="en-US" altLang="ja-JP" b="1" dirty="0" smtClean="0"/>
              <a:t>CRH</a:t>
            </a:r>
            <a:r>
              <a:rPr kumimoji="1" lang="ja-JP" altLang="en-US" b="1" dirty="0" smtClean="0"/>
              <a:t>マーケティング部で制作</a:t>
            </a:r>
            <a:endParaRPr kumimoji="1" lang="en-US" altLang="ja-JP" b="1" dirty="0" smtClean="0"/>
          </a:p>
          <a:p>
            <a:r>
              <a:rPr lang="ja-JP" altLang="en-US" b="1" dirty="0" smtClean="0"/>
              <a:t>（</a:t>
            </a:r>
            <a:r>
              <a:rPr lang="en-US" altLang="ja-JP" b="1" dirty="0" smtClean="0"/>
              <a:t>CRH</a:t>
            </a:r>
            <a:r>
              <a:rPr lang="ja-JP" altLang="en-US" b="1" dirty="0" smtClean="0"/>
              <a:t>マーケ）</a:t>
            </a:r>
            <a:endParaRPr kumimoji="1" lang="ja-JP" altLang="en-US" b="1" dirty="0"/>
          </a:p>
        </p:txBody>
      </p:sp>
      <p:sp>
        <p:nvSpPr>
          <p:cNvPr id="5" name="テキスト ボックス 4"/>
          <p:cNvSpPr txBox="1"/>
          <p:nvPr/>
        </p:nvSpPr>
        <p:spPr>
          <a:xfrm>
            <a:off x="1037166" y="3763802"/>
            <a:ext cx="3647152" cy="646331"/>
          </a:xfrm>
          <a:prstGeom prst="rect">
            <a:avLst/>
          </a:prstGeom>
          <a:noFill/>
        </p:spPr>
        <p:txBody>
          <a:bodyPr wrap="none" rtlCol="0">
            <a:spAutoFit/>
          </a:bodyPr>
          <a:lstStyle/>
          <a:p>
            <a:r>
              <a:rPr kumimoji="1" lang="ja-JP" altLang="en-US" b="1" dirty="0" smtClean="0"/>
              <a:t>写真、店舗情報などのデータ</a:t>
            </a:r>
            <a:r>
              <a:rPr lang="ja-JP" altLang="en-US" b="1" dirty="0" smtClean="0"/>
              <a:t>準備</a:t>
            </a:r>
            <a:endParaRPr lang="en-US" altLang="ja-JP" b="1" dirty="0" smtClean="0"/>
          </a:p>
          <a:p>
            <a:r>
              <a:rPr lang="ja-JP" altLang="en-US" b="1" dirty="0" smtClean="0"/>
              <a:t>（事業会社）</a:t>
            </a:r>
            <a:endParaRPr kumimoji="1" lang="ja-JP" altLang="en-US" b="1" dirty="0"/>
          </a:p>
        </p:txBody>
      </p:sp>
      <p:sp>
        <p:nvSpPr>
          <p:cNvPr id="6" name="テキスト ボックス 5"/>
          <p:cNvSpPr txBox="1"/>
          <p:nvPr/>
        </p:nvSpPr>
        <p:spPr>
          <a:xfrm>
            <a:off x="1037166" y="2448490"/>
            <a:ext cx="3647152" cy="646331"/>
          </a:xfrm>
          <a:prstGeom prst="rect">
            <a:avLst/>
          </a:prstGeom>
          <a:noFill/>
        </p:spPr>
        <p:txBody>
          <a:bodyPr wrap="none" rtlCol="0">
            <a:spAutoFit/>
          </a:bodyPr>
          <a:lstStyle/>
          <a:p>
            <a:r>
              <a:rPr lang="ja-JP" altLang="en-US" b="1" dirty="0" smtClean="0"/>
              <a:t>ページの構成について打ち合わせ</a:t>
            </a:r>
            <a:endParaRPr lang="en-US" altLang="ja-JP" b="1" dirty="0" smtClean="0"/>
          </a:p>
          <a:p>
            <a:r>
              <a:rPr kumimoji="1" lang="ja-JP" altLang="en-US" b="1" dirty="0" smtClean="0"/>
              <a:t>（</a:t>
            </a:r>
            <a:r>
              <a:rPr kumimoji="1" lang="en-US" altLang="ja-JP" b="1" dirty="0" smtClean="0"/>
              <a:t>CRH</a:t>
            </a:r>
            <a:r>
              <a:rPr kumimoji="1" lang="ja-JP" altLang="en-US" b="1" dirty="0" smtClean="0"/>
              <a:t>マーケ＆事業会社）</a:t>
            </a:r>
            <a:endParaRPr kumimoji="1" lang="ja-JP" altLang="en-US" b="1" dirty="0"/>
          </a:p>
        </p:txBody>
      </p:sp>
      <p:sp>
        <p:nvSpPr>
          <p:cNvPr id="7" name="山形 6"/>
          <p:cNvSpPr/>
          <p:nvPr/>
        </p:nvSpPr>
        <p:spPr>
          <a:xfrm rot="5400000">
            <a:off x="2541937" y="3232115"/>
            <a:ext cx="243840" cy="39377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8" name="山形 7"/>
          <p:cNvSpPr/>
          <p:nvPr/>
        </p:nvSpPr>
        <p:spPr>
          <a:xfrm rot="5400000">
            <a:off x="2541937" y="4496141"/>
            <a:ext cx="243840" cy="39377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9" name="正方形/長方形 8"/>
          <p:cNvSpPr/>
          <p:nvPr/>
        </p:nvSpPr>
        <p:spPr>
          <a:xfrm>
            <a:off x="7467600" y="1310640"/>
            <a:ext cx="2796540" cy="434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情報更新時</a:t>
            </a:r>
            <a:endParaRPr kumimoji="1" lang="ja-JP" altLang="en-US" sz="2000" b="1" dirty="0"/>
          </a:p>
        </p:txBody>
      </p:sp>
      <p:sp>
        <p:nvSpPr>
          <p:cNvPr id="10" name="テキスト ボックス 9"/>
          <p:cNvSpPr txBox="1"/>
          <p:nvPr/>
        </p:nvSpPr>
        <p:spPr>
          <a:xfrm>
            <a:off x="7432102" y="2448489"/>
            <a:ext cx="3441968" cy="646331"/>
          </a:xfrm>
          <a:prstGeom prst="rect">
            <a:avLst/>
          </a:prstGeom>
          <a:noFill/>
        </p:spPr>
        <p:txBody>
          <a:bodyPr wrap="none" rtlCol="0">
            <a:spAutoFit/>
          </a:bodyPr>
          <a:lstStyle/>
          <a:p>
            <a:r>
              <a:rPr lang="ja-JP" altLang="en-US" b="1" dirty="0" smtClean="0"/>
              <a:t>各社に管理画面の</a:t>
            </a:r>
            <a:r>
              <a:rPr lang="en-US" altLang="ja-JP" b="1" dirty="0" smtClean="0"/>
              <a:t>ID/PW</a:t>
            </a:r>
            <a:r>
              <a:rPr lang="ja-JP" altLang="en-US" b="1" dirty="0" smtClean="0"/>
              <a:t>を発行</a:t>
            </a:r>
            <a:endParaRPr lang="en-US" altLang="ja-JP" b="1" dirty="0" smtClean="0"/>
          </a:p>
          <a:p>
            <a:r>
              <a:rPr kumimoji="1" lang="ja-JP" altLang="en-US" b="1" dirty="0" smtClean="0"/>
              <a:t>（</a:t>
            </a:r>
            <a:r>
              <a:rPr kumimoji="1" lang="en-US" altLang="ja-JP" b="1" dirty="0" smtClean="0"/>
              <a:t>CRH</a:t>
            </a:r>
            <a:r>
              <a:rPr kumimoji="1" lang="ja-JP" altLang="en-US" b="1" dirty="0" smtClean="0"/>
              <a:t>情報システム）</a:t>
            </a:r>
            <a:endParaRPr kumimoji="1" lang="ja-JP" altLang="en-US" b="1" dirty="0"/>
          </a:p>
        </p:txBody>
      </p:sp>
      <p:sp>
        <p:nvSpPr>
          <p:cNvPr id="11" name="山形 10"/>
          <p:cNvSpPr/>
          <p:nvPr/>
        </p:nvSpPr>
        <p:spPr>
          <a:xfrm rot="5400000">
            <a:off x="8743950" y="3232115"/>
            <a:ext cx="243840" cy="39377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solidFill>
            </a:endParaRPr>
          </a:p>
        </p:txBody>
      </p:sp>
      <p:sp>
        <p:nvSpPr>
          <p:cNvPr id="12" name="テキスト ボックス 11"/>
          <p:cNvSpPr txBox="1"/>
          <p:nvPr/>
        </p:nvSpPr>
        <p:spPr>
          <a:xfrm>
            <a:off x="7467600" y="3763802"/>
            <a:ext cx="3866764" cy="1754326"/>
          </a:xfrm>
          <a:prstGeom prst="rect">
            <a:avLst/>
          </a:prstGeom>
          <a:noFill/>
        </p:spPr>
        <p:txBody>
          <a:bodyPr wrap="none" rtlCol="0">
            <a:spAutoFit/>
          </a:bodyPr>
          <a:lstStyle/>
          <a:p>
            <a:r>
              <a:rPr lang="ja-JP" altLang="en-US" b="1" dirty="0" smtClean="0"/>
              <a:t>各事業会社で更新</a:t>
            </a:r>
            <a:endParaRPr lang="en-US" altLang="ja-JP" b="1" dirty="0" smtClean="0"/>
          </a:p>
          <a:p>
            <a:endParaRPr lang="en-US" altLang="ja-JP" b="1" dirty="0" smtClean="0"/>
          </a:p>
          <a:p>
            <a:r>
              <a:rPr lang="ja-JP" altLang="en-US" b="1" dirty="0" smtClean="0"/>
              <a:t>更新方法は下記の３パータン</a:t>
            </a:r>
            <a:endParaRPr lang="en-US" altLang="ja-JP" b="1" dirty="0" smtClean="0"/>
          </a:p>
          <a:p>
            <a:r>
              <a:rPr kumimoji="1" lang="ja-JP" altLang="en-US" b="1" dirty="0" smtClean="0"/>
              <a:t>・管理画面で１店舗ずつ更新</a:t>
            </a:r>
            <a:endParaRPr kumimoji="1" lang="en-US" altLang="ja-JP" b="1" dirty="0" smtClean="0"/>
          </a:p>
          <a:p>
            <a:r>
              <a:rPr lang="ja-JP" altLang="en-US" b="1" dirty="0" smtClean="0"/>
              <a:t>・管理画面で複数店舗を一括更新</a:t>
            </a:r>
            <a:endParaRPr lang="en-US" altLang="ja-JP" b="1" dirty="0" smtClean="0"/>
          </a:p>
          <a:p>
            <a:r>
              <a:rPr kumimoji="1" lang="ja-JP" altLang="en-US" b="1" dirty="0" smtClean="0"/>
              <a:t>・</a:t>
            </a:r>
            <a:r>
              <a:rPr kumimoji="1" lang="en-US" altLang="ja-JP" b="1" dirty="0" smtClean="0"/>
              <a:t>CSV</a:t>
            </a:r>
            <a:r>
              <a:rPr kumimoji="1" lang="ja-JP" altLang="en-US" b="1" dirty="0" smtClean="0"/>
              <a:t>ファイルを投入して一括更新</a:t>
            </a:r>
            <a:endParaRPr kumimoji="1" lang="ja-JP" altLang="en-US" b="1" dirty="0"/>
          </a:p>
        </p:txBody>
      </p:sp>
    </p:spTree>
    <p:extLst>
      <p:ext uri="{BB962C8B-B14F-4D97-AF65-F5344CB8AC3E}">
        <p14:creationId xmlns:p14="http://schemas.microsoft.com/office/powerpoint/2010/main" val="286744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01465" y="266700"/>
            <a:ext cx="3389069" cy="461665"/>
          </a:xfrm>
          <a:prstGeom prst="rect">
            <a:avLst/>
          </a:prstGeom>
          <a:noFill/>
        </p:spPr>
        <p:txBody>
          <a:bodyPr wrap="none" rtlCol="0">
            <a:spAutoFit/>
          </a:bodyPr>
          <a:lstStyle/>
          <a:p>
            <a:r>
              <a:rPr lang="ja-JP" altLang="en-US" sz="2400" b="1" dirty="0" smtClean="0"/>
              <a:t>・</a:t>
            </a:r>
            <a:r>
              <a:rPr kumimoji="1" lang="en-US" altLang="ja-JP" sz="2400" b="1" dirty="0" smtClean="0"/>
              <a:t>Google</a:t>
            </a:r>
            <a:r>
              <a:rPr kumimoji="1" lang="ja-JP" altLang="en-US" sz="2400" b="1" dirty="0" smtClean="0"/>
              <a:t>との自動連携</a:t>
            </a:r>
            <a:endParaRPr kumimoji="1" lang="ja-JP" altLang="en-US" sz="2400" b="1" dirty="0"/>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13164" b="15894"/>
          <a:stretch/>
        </p:blipFill>
        <p:spPr>
          <a:xfrm>
            <a:off x="9098280" y="1227817"/>
            <a:ext cx="2440567" cy="3749040"/>
          </a:xfrm>
          <a:prstGeom prst="rect">
            <a:avLst/>
          </a:prstGeom>
        </p:spPr>
      </p:pic>
      <p:grpSp>
        <p:nvGrpSpPr>
          <p:cNvPr id="9" name="グループ化 8"/>
          <p:cNvGrpSpPr/>
          <p:nvPr/>
        </p:nvGrpSpPr>
        <p:grpSpPr>
          <a:xfrm>
            <a:off x="2805754" y="1282348"/>
            <a:ext cx="2520626" cy="5457994"/>
            <a:chOff x="7331810" y="1470660"/>
            <a:chExt cx="3167180" cy="685800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13445" b="18111"/>
            <a:stretch/>
          </p:blipFill>
          <p:spPr>
            <a:xfrm>
              <a:off x="7331810" y="1470660"/>
              <a:ext cx="3167180" cy="4693920"/>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20222" b="47778"/>
            <a:stretch/>
          </p:blipFill>
          <p:spPr>
            <a:xfrm>
              <a:off x="7331810" y="6134100"/>
              <a:ext cx="3167180" cy="2194560"/>
            </a:xfrm>
            <a:prstGeom prst="rect">
              <a:avLst/>
            </a:prstGeom>
          </p:spPr>
        </p:pic>
      </p:grpSp>
      <p:sp>
        <p:nvSpPr>
          <p:cNvPr id="10" name="正方形/長方形 9"/>
          <p:cNvSpPr/>
          <p:nvPr/>
        </p:nvSpPr>
        <p:spPr>
          <a:xfrm>
            <a:off x="525780" y="1560973"/>
            <a:ext cx="136398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ホームページ</a:t>
            </a:r>
            <a:endParaRPr kumimoji="1" lang="en-US" altLang="ja-JP" sz="1400" dirty="0" smtClean="0">
              <a:solidFill>
                <a:schemeClr val="bg1"/>
              </a:solidFill>
            </a:endParaRPr>
          </a:p>
          <a:p>
            <a:pPr algn="ctr"/>
            <a:r>
              <a:rPr lang="ja-JP" altLang="en-US" sz="1400" dirty="0" smtClean="0">
                <a:solidFill>
                  <a:schemeClr val="bg1"/>
                </a:solidFill>
              </a:rPr>
              <a:t>管理画面</a:t>
            </a:r>
            <a:endParaRPr lang="en-US" altLang="ja-JP" sz="1400" dirty="0" smtClean="0">
              <a:solidFill>
                <a:schemeClr val="bg1"/>
              </a:solidFill>
            </a:endParaRPr>
          </a:p>
        </p:txBody>
      </p:sp>
      <p:sp>
        <p:nvSpPr>
          <p:cNvPr id="11" name="テキスト ボックス 10"/>
          <p:cNvSpPr txBox="1"/>
          <p:nvPr/>
        </p:nvSpPr>
        <p:spPr>
          <a:xfrm>
            <a:off x="304800" y="889914"/>
            <a:ext cx="4339650" cy="369332"/>
          </a:xfrm>
          <a:prstGeom prst="rect">
            <a:avLst/>
          </a:prstGeom>
          <a:noFill/>
        </p:spPr>
        <p:txBody>
          <a:bodyPr wrap="none" rtlCol="0">
            <a:spAutoFit/>
          </a:bodyPr>
          <a:lstStyle/>
          <a:p>
            <a:r>
              <a:rPr kumimoji="1" lang="ja-JP" altLang="en-US" b="1" dirty="0" smtClean="0"/>
              <a:t>営業時間</a:t>
            </a:r>
            <a:r>
              <a:rPr kumimoji="1" lang="en-US" altLang="ja-JP" b="1" dirty="0" smtClean="0"/>
              <a:t>/</a:t>
            </a:r>
            <a:r>
              <a:rPr lang="ja-JP" altLang="en-US" b="1" dirty="0"/>
              <a:t>定休日</a:t>
            </a:r>
            <a:r>
              <a:rPr kumimoji="1" lang="en-US" altLang="ja-JP" b="1" dirty="0" smtClean="0"/>
              <a:t>/</a:t>
            </a:r>
            <a:r>
              <a:rPr kumimoji="1" lang="ja-JP" altLang="en-US" b="1" dirty="0" smtClean="0"/>
              <a:t>特別営業時間について</a:t>
            </a:r>
            <a:endParaRPr kumimoji="1" lang="ja-JP" altLang="en-US" b="1" dirty="0"/>
          </a:p>
        </p:txBody>
      </p:sp>
      <p:sp>
        <p:nvSpPr>
          <p:cNvPr id="12" name="テキスト ボックス 11"/>
          <p:cNvSpPr txBox="1"/>
          <p:nvPr/>
        </p:nvSpPr>
        <p:spPr>
          <a:xfrm>
            <a:off x="304800" y="3266383"/>
            <a:ext cx="1797287" cy="276999"/>
          </a:xfrm>
          <a:prstGeom prst="rect">
            <a:avLst/>
          </a:prstGeom>
          <a:noFill/>
        </p:spPr>
        <p:txBody>
          <a:bodyPr wrap="none" rtlCol="0">
            <a:spAutoFit/>
          </a:bodyPr>
          <a:lstStyle/>
          <a:p>
            <a:r>
              <a:rPr kumimoji="1" lang="ja-JP" altLang="en-US" sz="1200" dirty="0" smtClean="0"/>
              <a:t>営業時間</a:t>
            </a:r>
            <a:r>
              <a:rPr kumimoji="1" lang="en-US" altLang="ja-JP" sz="1200" dirty="0" smtClean="0"/>
              <a:t>/</a:t>
            </a:r>
            <a:r>
              <a:rPr kumimoji="1" lang="ja-JP" altLang="en-US" sz="1200" dirty="0" smtClean="0"/>
              <a:t>定休日の変更</a:t>
            </a:r>
            <a:endParaRPr kumimoji="1" lang="ja-JP" altLang="en-US" sz="1200" dirty="0"/>
          </a:p>
        </p:txBody>
      </p:sp>
      <p:sp>
        <p:nvSpPr>
          <p:cNvPr id="13" name="フローチャート: 磁気ディスク 12"/>
          <p:cNvSpPr/>
          <p:nvPr/>
        </p:nvSpPr>
        <p:spPr>
          <a:xfrm>
            <a:off x="464820" y="4660396"/>
            <a:ext cx="1287780" cy="1252723"/>
          </a:xfrm>
          <a:prstGeom prst="flowChartMagneticDisk">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自社</a:t>
            </a:r>
            <a:endParaRPr kumimoji="1" lang="en-US" altLang="ja-JP" dirty="0" smtClean="0"/>
          </a:p>
          <a:p>
            <a:pPr algn="ctr"/>
            <a:r>
              <a:rPr lang="en-US" altLang="ja-JP" dirty="0" smtClean="0"/>
              <a:t>D</a:t>
            </a:r>
            <a:r>
              <a:rPr lang="en-US" altLang="ja-JP" dirty="0"/>
              <a:t>B</a:t>
            </a:r>
            <a:endParaRPr kumimoji="1" lang="ja-JP" altLang="en-US" dirty="0"/>
          </a:p>
        </p:txBody>
      </p:sp>
      <p:cxnSp>
        <p:nvCxnSpPr>
          <p:cNvPr id="15" name="直線矢印コネクタ 14"/>
          <p:cNvCxnSpPr>
            <a:stCxn id="12" idx="2"/>
          </p:cNvCxnSpPr>
          <p:nvPr/>
        </p:nvCxnSpPr>
        <p:spPr>
          <a:xfrm flipH="1">
            <a:off x="1188720" y="3543382"/>
            <a:ext cx="14724" cy="975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858646" y="4993784"/>
            <a:ext cx="2346687" cy="1448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stCxn id="13" idx="4"/>
          </p:cNvCxnSpPr>
          <p:nvPr/>
        </p:nvCxnSpPr>
        <p:spPr>
          <a:xfrm flipV="1">
            <a:off x="1752600" y="5286757"/>
            <a:ext cx="973911"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752600" y="5317744"/>
            <a:ext cx="800219" cy="276999"/>
          </a:xfrm>
          <a:prstGeom prst="rect">
            <a:avLst/>
          </a:prstGeom>
          <a:noFill/>
        </p:spPr>
        <p:txBody>
          <a:bodyPr wrap="none" rtlCol="0">
            <a:spAutoFit/>
          </a:bodyPr>
          <a:lstStyle/>
          <a:p>
            <a:r>
              <a:rPr kumimoji="1" lang="ja-JP" altLang="en-US" sz="1200" dirty="0" smtClean="0"/>
              <a:t>自動変更</a:t>
            </a:r>
            <a:endParaRPr kumimoji="1" lang="ja-JP" altLang="en-US" sz="1200" dirty="0"/>
          </a:p>
        </p:txBody>
      </p:sp>
      <p:sp>
        <p:nvSpPr>
          <p:cNvPr id="21" name="テキスト ボックス 20"/>
          <p:cNvSpPr txBox="1"/>
          <p:nvPr/>
        </p:nvSpPr>
        <p:spPr>
          <a:xfrm>
            <a:off x="6356674" y="889914"/>
            <a:ext cx="2031325" cy="369332"/>
          </a:xfrm>
          <a:prstGeom prst="rect">
            <a:avLst/>
          </a:prstGeom>
          <a:noFill/>
        </p:spPr>
        <p:txBody>
          <a:bodyPr wrap="none" rtlCol="0">
            <a:spAutoFit/>
          </a:bodyPr>
          <a:lstStyle/>
          <a:p>
            <a:r>
              <a:rPr lang="ja-JP" altLang="en-US" b="1" dirty="0" smtClean="0"/>
              <a:t>最新情報</a:t>
            </a:r>
            <a:r>
              <a:rPr kumimoji="1" lang="ja-JP" altLang="en-US" b="1" dirty="0" smtClean="0"/>
              <a:t>について</a:t>
            </a:r>
            <a:endParaRPr kumimoji="1" lang="ja-JP" altLang="en-US" b="1" dirty="0"/>
          </a:p>
        </p:txBody>
      </p:sp>
      <p:sp>
        <p:nvSpPr>
          <p:cNvPr id="22" name="正方形/長方形 21"/>
          <p:cNvSpPr/>
          <p:nvPr/>
        </p:nvSpPr>
        <p:spPr>
          <a:xfrm>
            <a:off x="6675120" y="1479678"/>
            <a:ext cx="136398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rPr>
              <a:t>ホームページ</a:t>
            </a:r>
            <a:endParaRPr kumimoji="1" lang="en-US" altLang="ja-JP" sz="1400" dirty="0" smtClean="0">
              <a:solidFill>
                <a:schemeClr val="bg1"/>
              </a:solidFill>
            </a:endParaRPr>
          </a:p>
          <a:p>
            <a:pPr algn="ctr"/>
            <a:r>
              <a:rPr lang="ja-JP" altLang="en-US" sz="1400" dirty="0" smtClean="0">
                <a:solidFill>
                  <a:schemeClr val="bg1"/>
                </a:solidFill>
              </a:rPr>
              <a:t>管理画面</a:t>
            </a:r>
            <a:endParaRPr lang="en-US" altLang="ja-JP" sz="1400" dirty="0" smtClean="0">
              <a:solidFill>
                <a:schemeClr val="bg1"/>
              </a:solidFill>
            </a:endParaRPr>
          </a:p>
        </p:txBody>
      </p:sp>
      <p:sp>
        <p:nvSpPr>
          <p:cNvPr id="23" name="テキスト ボックス 22"/>
          <p:cNvSpPr txBox="1"/>
          <p:nvPr/>
        </p:nvSpPr>
        <p:spPr>
          <a:xfrm>
            <a:off x="6614160" y="3185088"/>
            <a:ext cx="1261884" cy="276999"/>
          </a:xfrm>
          <a:prstGeom prst="rect">
            <a:avLst/>
          </a:prstGeom>
          <a:noFill/>
        </p:spPr>
        <p:txBody>
          <a:bodyPr wrap="none" rtlCol="0">
            <a:spAutoFit/>
          </a:bodyPr>
          <a:lstStyle/>
          <a:p>
            <a:r>
              <a:rPr lang="ja-JP" altLang="en-US" sz="1200" dirty="0" smtClean="0"/>
              <a:t>お</a:t>
            </a:r>
            <a:r>
              <a:rPr lang="ja-JP" altLang="en-US" sz="1200" dirty="0"/>
              <a:t>知</a:t>
            </a:r>
            <a:r>
              <a:rPr lang="ja-JP" altLang="en-US" sz="1200" dirty="0" smtClean="0"/>
              <a:t>らせ</a:t>
            </a:r>
            <a:r>
              <a:rPr kumimoji="1" lang="ja-JP" altLang="en-US" sz="1200" dirty="0" smtClean="0"/>
              <a:t>の変更</a:t>
            </a:r>
            <a:endParaRPr kumimoji="1" lang="ja-JP" altLang="en-US" sz="1200" dirty="0"/>
          </a:p>
        </p:txBody>
      </p:sp>
      <p:sp>
        <p:nvSpPr>
          <p:cNvPr id="24" name="フローチャート: 磁気ディスク 23"/>
          <p:cNvSpPr/>
          <p:nvPr/>
        </p:nvSpPr>
        <p:spPr>
          <a:xfrm>
            <a:off x="6614160" y="4391540"/>
            <a:ext cx="1287780" cy="1252723"/>
          </a:xfrm>
          <a:prstGeom prst="flowChartMagneticDisk">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自社</a:t>
            </a:r>
            <a:endParaRPr kumimoji="1" lang="en-US" altLang="ja-JP" dirty="0" smtClean="0"/>
          </a:p>
          <a:p>
            <a:pPr algn="ctr"/>
            <a:r>
              <a:rPr lang="en-US" altLang="ja-JP" dirty="0" smtClean="0"/>
              <a:t>D</a:t>
            </a:r>
            <a:r>
              <a:rPr lang="en-US" altLang="ja-JP" dirty="0"/>
              <a:t>B</a:t>
            </a:r>
            <a:endParaRPr kumimoji="1" lang="ja-JP" altLang="en-US" dirty="0"/>
          </a:p>
        </p:txBody>
      </p:sp>
      <p:cxnSp>
        <p:nvCxnSpPr>
          <p:cNvPr id="25" name="直線矢印コネクタ 24"/>
          <p:cNvCxnSpPr>
            <a:stCxn id="23" idx="2"/>
          </p:cNvCxnSpPr>
          <p:nvPr/>
        </p:nvCxnSpPr>
        <p:spPr>
          <a:xfrm>
            <a:off x="7245102" y="3462087"/>
            <a:ext cx="0" cy="8405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9159316" y="3324445"/>
            <a:ext cx="2379531" cy="1363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flipV="1">
            <a:off x="7901940" y="3833033"/>
            <a:ext cx="1104900" cy="1007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901940" y="4871995"/>
            <a:ext cx="3451586" cy="461665"/>
          </a:xfrm>
          <a:prstGeom prst="rect">
            <a:avLst/>
          </a:prstGeom>
          <a:noFill/>
        </p:spPr>
        <p:txBody>
          <a:bodyPr wrap="none" rtlCol="0">
            <a:spAutoFit/>
          </a:bodyPr>
          <a:lstStyle/>
          <a:p>
            <a:r>
              <a:rPr kumimoji="1" lang="ja-JP" altLang="en-US" sz="1200" dirty="0" smtClean="0"/>
              <a:t>自動変更</a:t>
            </a:r>
            <a:endParaRPr kumimoji="1" lang="en-US" altLang="ja-JP" sz="1200" dirty="0" smtClean="0"/>
          </a:p>
          <a:p>
            <a:r>
              <a:rPr lang="ja-JP" altLang="en-US" sz="1200" dirty="0" smtClean="0"/>
              <a:t>（</a:t>
            </a:r>
            <a:r>
              <a:rPr lang="en-US" altLang="ja-JP" sz="1200" dirty="0" smtClean="0"/>
              <a:t>Google</a:t>
            </a:r>
            <a:r>
              <a:rPr lang="ja-JP" altLang="en-US" sz="1200" dirty="0" smtClean="0"/>
              <a:t>に反映するチェックがある場合のみ）</a:t>
            </a:r>
            <a:endParaRPr kumimoji="1" lang="ja-JP" altLang="en-US" sz="1200" dirty="0"/>
          </a:p>
        </p:txBody>
      </p:sp>
      <p:sp>
        <p:nvSpPr>
          <p:cNvPr id="33" name="テキスト ボックス 32"/>
          <p:cNvSpPr txBox="1"/>
          <p:nvPr/>
        </p:nvSpPr>
        <p:spPr>
          <a:xfrm>
            <a:off x="6310233" y="5817425"/>
            <a:ext cx="5698166" cy="954107"/>
          </a:xfrm>
          <a:prstGeom prst="rect">
            <a:avLst/>
          </a:prstGeom>
          <a:noFill/>
        </p:spPr>
        <p:txBody>
          <a:bodyPr wrap="square" rtlCol="0">
            <a:spAutoFit/>
          </a:bodyPr>
          <a:lstStyle/>
          <a:p>
            <a:r>
              <a:rPr lang="ja-JP" altLang="en-US" sz="1400" dirty="0" smtClean="0"/>
              <a:t>・写真がある場合は写真も反映可能</a:t>
            </a:r>
            <a:endParaRPr lang="en-US" altLang="ja-JP" sz="1400" dirty="0" smtClean="0"/>
          </a:p>
          <a:p>
            <a:r>
              <a:rPr kumimoji="1" lang="ja-JP" altLang="en-US" sz="1400" dirty="0" smtClean="0"/>
              <a:t>・ホームページで「お知らせ」変更時に</a:t>
            </a:r>
            <a:r>
              <a:rPr kumimoji="1" lang="en-US" altLang="ja-JP" sz="1400" dirty="0" smtClean="0"/>
              <a:t>Google</a:t>
            </a:r>
            <a:r>
              <a:rPr kumimoji="1" lang="ja-JP" altLang="en-US" sz="1400" dirty="0" smtClean="0"/>
              <a:t>に反映しないチェックを入れるとその情報は</a:t>
            </a:r>
            <a:r>
              <a:rPr kumimoji="1" lang="en-US" altLang="ja-JP" sz="1400" dirty="0" smtClean="0"/>
              <a:t>Google</a:t>
            </a:r>
            <a:r>
              <a:rPr lang="ja-JP" altLang="en-US" sz="1400" dirty="0" smtClean="0"/>
              <a:t>側は更新されません</a:t>
            </a:r>
            <a:endParaRPr lang="en-US" altLang="ja-JP" sz="1400" dirty="0" smtClean="0"/>
          </a:p>
          <a:p>
            <a:r>
              <a:rPr kumimoji="1" lang="ja-JP" altLang="en-US" sz="1400" dirty="0" smtClean="0">
                <a:solidFill>
                  <a:srgbClr val="FF0000"/>
                </a:solidFill>
              </a:rPr>
              <a:t>・こちらの機能は当社オリジナルな機能を開発中のため一部テスト中</a:t>
            </a:r>
            <a:endParaRPr kumimoji="1" lang="ja-JP" altLang="en-US" sz="1400" dirty="0">
              <a:solidFill>
                <a:srgbClr val="FF0000"/>
              </a:solidFill>
            </a:endParaRPr>
          </a:p>
        </p:txBody>
      </p:sp>
      <p:sp>
        <p:nvSpPr>
          <p:cNvPr id="3" name="正方形/長方形 2"/>
          <p:cNvSpPr/>
          <p:nvPr/>
        </p:nvSpPr>
        <p:spPr>
          <a:xfrm>
            <a:off x="2817952" y="1295612"/>
            <a:ext cx="2508428" cy="536308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094867" y="1227818"/>
            <a:ext cx="2508428" cy="37490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6096000" y="1047262"/>
            <a:ext cx="0" cy="56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65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30175" y="1103676"/>
            <a:ext cx="800219" cy="461665"/>
          </a:xfrm>
          <a:prstGeom prst="rect">
            <a:avLst/>
          </a:prstGeom>
          <a:solidFill>
            <a:schemeClr val="accent5"/>
          </a:solidFill>
        </p:spPr>
        <p:txBody>
          <a:bodyPr wrap="none" rtlCol="0">
            <a:spAutoFit/>
          </a:bodyPr>
          <a:lstStyle/>
          <a:p>
            <a:r>
              <a:rPr lang="ja-JP" altLang="en-US" sz="2400" b="1" dirty="0" smtClean="0">
                <a:solidFill>
                  <a:schemeClr val="bg1"/>
                </a:solidFill>
              </a:rPr>
              <a:t>現状</a:t>
            </a:r>
            <a:endParaRPr kumimoji="1" lang="ja-JP" altLang="en-US" sz="2400" b="1" dirty="0">
              <a:solidFill>
                <a:schemeClr val="bg1"/>
              </a:solidFill>
            </a:endParaRPr>
          </a:p>
        </p:txBody>
      </p:sp>
      <p:sp>
        <p:nvSpPr>
          <p:cNvPr id="5" name="正方形/長方形 4"/>
          <p:cNvSpPr/>
          <p:nvPr/>
        </p:nvSpPr>
        <p:spPr>
          <a:xfrm>
            <a:off x="1402080" y="1958340"/>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レストラン</a:t>
            </a:r>
            <a:endParaRPr kumimoji="1" lang="en-US" altLang="ja-JP" sz="1200" dirty="0" smtClean="0">
              <a:solidFill>
                <a:schemeClr val="tx1"/>
              </a:solidFill>
              <a:latin typeface="+mn-ea"/>
            </a:endParaRPr>
          </a:p>
          <a:p>
            <a:pPr algn="ctr"/>
            <a:r>
              <a:rPr lang="ja-JP" altLang="en-US" sz="1200" dirty="0">
                <a:solidFill>
                  <a:schemeClr val="tx1"/>
                </a:solidFill>
                <a:latin typeface="+mn-ea"/>
              </a:rPr>
              <a:t>サーチ</a:t>
            </a:r>
            <a:endParaRPr kumimoji="1" lang="ja-JP" altLang="en-US" sz="1200" dirty="0">
              <a:solidFill>
                <a:schemeClr val="tx1"/>
              </a:solidFill>
              <a:latin typeface="+mn-ea"/>
            </a:endParaRPr>
          </a:p>
        </p:txBody>
      </p:sp>
      <p:sp>
        <p:nvSpPr>
          <p:cNvPr id="6" name="正方形/長方形 5"/>
          <p:cNvSpPr/>
          <p:nvPr/>
        </p:nvSpPr>
        <p:spPr>
          <a:xfrm>
            <a:off x="2750224" y="1958340"/>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独自業態</a:t>
            </a:r>
            <a:endParaRPr kumimoji="1" lang="en-US" altLang="ja-JP" sz="1200" dirty="0" smtClean="0">
              <a:solidFill>
                <a:schemeClr val="tx1"/>
              </a:solidFill>
              <a:latin typeface="+mn-ea"/>
            </a:endParaRPr>
          </a:p>
          <a:p>
            <a:pPr algn="ctr"/>
            <a:r>
              <a:rPr lang="ja-JP" altLang="en-US" sz="1200" dirty="0">
                <a:solidFill>
                  <a:schemeClr val="tx1"/>
                </a:solidFill>
                <a:latin typeface="+mn-ea"/>
              </a:rPr>
              <a:t>ページ</a:t>
            </a:r>
            <a:endParaRPr kumimoji="1" lang="ja-JP" altLang="en-US" sz="1200" dirty="0">
              <a:solidFill>
                <a:schemeClr val="tx1"/>
              </a:solidFill>
              <a:latin typeface="+mn-ea"/>
            </a:endParaRPr>
          </a:p>
        </p:txBody>
      </p:sp>
      <p:sp>
        <p:nvSpPr>
          <p:cNvPr id="7" name="正方形/長方形 6"/>
          <p:cNvSpPr/>
          <p:nvPr/>
        </p:nvSpPr>
        <p:spPr>
          <a:xfrm>
            <a:off x="4098368" y="1958340"/>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Google</a:t>
            </a:r>
            <a:endParaRPr kumimoji="1" lang="ja-JP" altLang="en-US" sz="1200" dirty="0">
              <a:solidFill>
                <a:schemeClr val="tx1"/>
              </a:solidFill>
              <a:latin typeface="+mn-ea"/>
            </a:endParaRPr>
          </a:p>
        </p:txBody>
      </p:sp>
      <p:sp>
        <p:nvSpPr>
          <p:cNvPr id="11" name="フローチャート: 磁気ディスク 10"/>
          <p:cNvSpPr/>
          <p:nvPr/>
        </p:nvSpPr>
        <p:spPr>
          <a:xfrm>
            <a:off x="1402080" y="3173075"/>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磁気ディスク 11"/>
          <p:cNvSpPr/>
          <p:nvPr/>
        </p:nvSpPr>
        <p:spPr>
          <a:xfrm>
            <a:off x="2750224" y="3173075"/>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磁気ディスク 12"/>
          <p:cNvSpPr/>
          <p:nvPr/>
        </p:nvSpPr>
        <p:spPr>
          <a:xfrm>
            <a:off x="4098368" y="3173075"/>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96082" y="3475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15" name="テキスト ボックス 14"/>
          <p:cNvSpPr txBox="1"/>
          <p:nvPr/>
        </p:nvSpPr>
        <p:spPr>
          <a:xfrm>
            <a:off x="2712124" y="3475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16" name="テキスト ボックス 15"/>
          <p:cNvSpPr txBox="1"/>
          <p:nvPr/>
        </p:nvSpPr>
        <p:spPr>
          <a:xfrm>
            <a:off x="4123701" y="3475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19" name="正方形/長方形 18"/>
          <p:cNvSpPr/>
          <p:nvPr/>
        </p:nvSpPr>
        <p:spPr>
          <a:xfrm>
            <a:off x="518546" y="1706881"/>
            <a:ext cx="457200" cy="2563474"/>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06759" y="1914364"/>
            <a:ext cx="430887" cy="2144177"/>
          </a:xfrm>
          <a:prstGeom prst="rect">
            <a:avLst/>
          </a:prstGeom>
          <a:noFill/>
        </p:spPr>
        <p:txBody>
          <a:bodyPr vert="eaVert" wrap="none" rtlCol="0">
            <a:spAutoFit/>
          </a:bodyPr>
          <a:lstStyle/>
          <a:p>
            <a:r>
              <a:rPr kumimoji="1" lang="ja-JP" altLang="en-US" sz="1600" b="1" dirty="0" smtClean="0"/>
              <a:t>公式プラットフォーム</a:t>
            </a:r>
            <a:endParaRPr kumimoji="1" lang="ja-JP" altLang="en-US" sz="1600" b="1" dirty="0"/>
          </a:p>
        </p:txBody>
      </p:sp>
      <p:sp>
        <p:nvSpPr>
          <p:cNvPr id="21" name="正方形/長方形 20"/>
          <p:cNvSpPr/>
          <p:nvPr/>
        </p:nvSpPr>
        <p:spPr>
          <a:xfrm>
            <a:off x="518546" y="4559649"/>
            <a:ext cx="457200" cy="2176432"/>
          </a:xfrm>
          <a:prstGeom prst="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テキスト ボックス 21"/>
          <p:cNvSpPr txBox="1"/>
          <p:nvPr/>
        </p:nvSpPr>
        <p:spPr>
          <a:xfrm>
            <a:off x="506759" y="4721527"/>
            <a:ext cx="430887" cy="502702"/>
          </a:xfrm>
          <a:prstGeom prst="rect">
            <a:avLst/>
          </a:prstGeom>
          <a:noFill/>
        </p:spPr>
        <p:txBody>
          <a:bodyPr vert="eaVert" wrap="none" rtlCol="0">
            <a:spAutoFit/>
          </a:bodyPr>
          <a:lstStyle/>
          <a:p>
            <a:r>
              <a:rPr kumimoji="1" lang="ja-JP" altLang="en-US" sz="1600" b="1" dirty="0" smtClean="0"/>
              <a:t>非</a:t>
            </a:r>
            <a:r>
              <a:rPr kumimoji="1" lang="en-US" altLang="ja-JP" sz="1600" b="1" dirty="0" smtClean="0"/>
              <a:t>〃</a:t>
            </a:r>
            <a:endParaRPr kumimoji="1" lang="ja-JP" altLang="en-US" sz="1600" b="1" dirty="0"/>
          </a:p>
        </p:txBody>
      </p:sp>
      <p:sp>
        <p:nvSpPr>
          <p:cNvPr id="23" name="正方形/長方形 22"/>
          <p:cNvSpPr/>
          <p:nvPr/>
        </p:nvSpPr>
        <p:spPr>
          <a:xfrm>
            <a:off x="1402080"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食べログ</a:t>
            </a:r>
            <a:endParaRPr kumimoji="1" lang="ja-JP" altLang="en-US" sz="1200" dirty="0">
              <a:solidFill>
                <a:schemeClr val="tx1"/>
              </a:solidFill>
              <a:latin typeface="+mn-ea"/>
            </a:endParaRPr>
          </a:p>
        </p:txBody>
      </p:sp>
      <p:sp>
        <p:nvSpPr>
          <p:cNvPr id="24" name="フローチャート: 磁気ディスク 23"/>
          <p:cNvSpPr/>
          <p:nvPr/>
        </p:nvSpPr>
        <p:spPr>
          <a:xfrm>
            <a:off x="1402080"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296082"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26" name="正方形/長方形 25"/>
          <p:cNvSpPr/>
          <p:nvPr/>
        </p:nvSpPr>
        <p:spPr>
          <a:xfrm>
            <a:off x="2750224"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ぐるな</a:t>
            </a:r>
            <a:r>
              <a:rPr lang="ja-JP" altLang="en-US" sz="1200" dirty="0">
                <a:solidFill>
                  <a:schemeClr val="tx1"/>
                </a:solidFill>
                <a:latin typeface="+mn-ea"/>
              </a:rPr>
              <a:t>び</a:t>
            </a:r>
            <a:endParaRPr kumimoji="1" lang="ja-JP" altLang="en-US" sz="1200" dirty="0">
              <a:solidFill>
                <a:schemeClr val="tx1"/>
              </a:solidFill>
              <a:latin typeface="+mn-ea"/>
            </a:endParaRPr>
          </a:p>
        </p:txBody>
      </p:sp>
      <p:sp>
        <p:nvSpPr>
          <p:cNvPr id="27" name="フローチャート: 磁気ディスク 26"/>
          <p:cNvSpPr/>
          <p:nvPr/>
        </p:nvSpPr>
        <p:spPr>
          <a:xfrm>
            <a:off x="2750224"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644226"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29" name="正方形/長方形 28"/>
          <p:cNvSpPr/>
          <p:nvPr/>
        </p:nvSpPr>
        <p:spPr>
          <a:xfrm>
            <a:off x="4098368"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その他</a:t>
            </a:r>
            <a:endParaRPr lang="en-US" altLang="ja-JP" sz="1200" dirty="0" smtClean="0">
              <a:solidFill>
                <a:schemeClr val="tx1"/>
              </a:solidFill>
              <a:latin typeface="+mn-ea"/>
            </a:endParaRPr>
          </a:p>
          <a:p>
            <a:pPr algn="ctr"/>
            <a:r>
              <a:rPr lang="ja-JP" altLang="en-US" sz="1000" dirty="0" smtClean="0">
                <a:solidFill>
                  <a:schemeClr val="tx1"/>
                </a:solidFill>
                <a:latin typeface="+mn-ea"/>
              </a:rPr>
              <a:t>（インターネットにある情報すべて）</a:t>
            </a:r>
            <a:endParaRPr lang="en-US" altLang="ja-JP" sz="1000" dirty="0" smtClean="0">
              <a:solidFill>
                <a:schemeClr val="tx1"/>
              </a:solidFill>
              <a:latin typeface="+mn-ea"/>
            </a:endParaRPr>
          </a:p>
        </p:txBody>
      </p:sp>
      <p:sp>
        <p:nvSpPr>
          <p:cNvPr id="30" name="フローチャート: 磁気ディスク 29"/>
          <p:cNvSpPr/>
          <p:nvPr/>
        </p:nvSpPr>
        <p:spPr>
          <a:xfrm>
            <a:off x="4098368"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992370"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33" name="上下矢印 32"/>
          <p:cNvSpPr/>
          <p:nvPr/>
        </p:nvSpPr>
        <p:spPr>
          <a:xfrm>
            <a:off x="1666182"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下矢印 33"/>
          <p:cNvSpPr/>
          <p:nvPr/>
        </p:nvSpPr>
        <p:spPr>
          <a:xfrm>
            <a:off x="3052636"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下矢印 34"/>
          <p:cNvSpPr/>
          <p:nvPr/>
        </p:nvSpPr>
        <p:spPr>
          <a:xfrm>
            <a:off x="4372755"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上下矢印 35"/>
          <p:cNvSpPr/>
          <p:nvPr/>
        </p:nvSpPr>
        <p:spPr>
          <a:xfrm>
            <a:off x="1666182"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a:off x="3052636"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下矢印 37"/>
          <p:cNvSpPr/>
          <p:nvPr/>
        </p:nvSpPr>
        <p:spPr>
          <a:xfrm>
            <a:off x="4372755"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91440" y="4411980"/>
            <a:ext cx="118414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347055" y="1103676"/>
            <a:ext cx="800219" cy="461665"/>
          </a:xfrm>
          <a:prstGeom prst="rect">
            <a:avLst/>
          </a:prstGeom>
          <a:solidFill>
            <a:schemeClr val="accent5"/>
          </a:solidFill>
        </p:spPr>
        <p:txBody>
          <a:bodyPr wrap="none" rtlCol="0">
            <a:spAutoFit/>
          </a:bodyPr>
          <a:lstStyle/>
          <a:p>
            <a:r>
              <a:rPr lang="ja-JP" altLang="en-US" sz="2400" b="1" dirty="0" smtClean="0">
                <a:solidFill>
                  <a:schemeClr val="bg1"/>
                </a:solidFill>
              </a:rPr>
              <a:t>今後</a:t>
            </a:r>
            <a:endParaRPr kumimoji="1" lang="ja-JP" altLang="en-US" sz="2400" b="1" dirty="0">
              <a:solidFill>
                <a:schemeClr val="bg1"/>
              </a:solidFill>
            </a:endParaRPr>
          </a:p>
        </p:txBody>
      </p:sp>
      <p:sp>
        <p:nvSpPr>
          <p:cNvPr id="42" name="正方形/長方形 41"/>
          <p:cNvSpPr/>
          <p:nvPr/>
        </p:nvSpPr>
        <p:spPr>
          <a:xfrm>
            <a:off x="6903720" y="1958340"/>
            <a:ext cx="960120" cy="929640"/>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レストラン</a:t>
            </a:r>
            <a:endParaRPr kumimoji="1" lang="en-US" altLang="ja-JP" sz="1200" dirty="0" smtClean="0">
              <a:solidFill>
                <a:schemeClr val="tx1"/>
              </a:solidFill>
              <a:latin typeface="+mn-ea"/>
            </a:endParaRPr>
          </a:p>
          <a:p>
            <a:pPr algn="ctr"/>
            <a:r>
              <a:rPr lang="ja-JP" altLang="en-US" sz="1200" dirty="0">
                <a:solidFill>
                  <a:schemeClr val="tx1"/>
                </a:solidFill>
                <a:latin typeface="+mn-ea"/>
              </a:rPr>
              <a:t>サーチ</a:t>
            </a:r>
            <a:endParaRPr kumimoji="1" lang="ja-JP" altLang="en-US" sz="1200" dirty="0">
              <a:solidFill>
                <a:schemeClr val="tx1"/>
              </a:solidFill>
              <a:latin typeface="+mn-ea"/>
            </a:endParaRPr>
          </a:p>
        </p:txBody>
      </p:sp>
      <p:sp>
        <p:nvSpPr>
          <p:cNvPr id="43" name="正方形/長方形 42"/>
          <p:cNvSpPr/>
          <p:nvPr/>
        </p:nvSpPr>
        <p:spPr>
          <a:xfrm>
            <a:off x="8251864" y="1958340"/>
            <a:ext cx="960120" cy="929640"/>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新</a:t>
            </a:r>
            <a:r>
              <a:rPr kumimoji="1" lang="ja-JP" altLang="en-US" sz="1200" dirty="0" smtClean="0">
                <a:solidFill>
                  <a:schemeClr val="tx1"/>
                </a:solidFill>
                <a:latin typeface="+mn-ea"/>
              </a:rPr>
              <a:t>業態</a:t>
            </a:r>
            <a:endParaRPr kumimoji="1" lang="en-US" altLang="ja-JP" sz="1200" dirty="0" smtClean="0">
              <a:solidFill>
                <a:schemeClr val="tx1"/>
              </a:solidFill>
              <a:latin typeface="+mn-ea"/>
            </a:endParaRPr>
          </a:p>
          <a:p>
            <a:pPr algn="ctr"/>
            <a:r>
              <a:rPr lang="ja-JP" altLang="en-US" sz="1200" dirty="0">
                <a:solidFill>
                  <a:schemeClr val="tx1"/>
                </a:solidFill>
                <a:latin typeface="+mn-ea"/>
              </a:rPr>
              <a:t>ページ</a:t>
            </a:r>
            <a:endParaRPr kumimoji="1" lang="ja-JP" altLang="en-US" sz="1200" dirty="0">
              <a:solidFill>
                <a:schemeClr val="tx1"/>
              </a:solidFill>
              <a:latin typeface="+mn-ea"/>
            </a:endParaRPr>
          </a:p>
        </p:txBody>
      </p:sp>
      <p:sp>
        <p:nvSpPr>
          <p:cNvPr id="46" name="フローチャート: 磁気ディスク 45"/>
          <p:cNvSpPr/>
          <p:nvPr/>
        </p:nvSpPr>
        <p:spPr>
          <a:xfrm>
            <a:off x="6903720" y="3173075"/>
            <a:ext cx="3656408" cy="960120"/>
          </a:xfrm>
          <a:prstGeom prst="flowChartMagneticDisk">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213764" y="3475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51" name="上下矢印 50"/>
          <p:cNvSpPr/>
          <p:nvPr/>
        </p:nvSpPr>
        <p:spPr>
          <a:xfrm>
            <a:off x="7167822"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上下矢印 51"/>
          <p:cNvSpPr/>
          <p:nvPr/>
        </p:nvSpPr>
        <p:spPr>
          <a:xfrm>
            <a:off x="8554276"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903720"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食べログ</a:t>
            </a:r>
            <a:endParaRPr kumimoji="1" lang="ja-JP" altLang="en-US" sz="1200" dirty="0">
              <a:solidFill>
                <a:schemeClr val="tx1"/>
              </a:solidFill>
              <a:latin typeface="+mn-ea"/>
            </a:endParaRPr>
          </a:p>
        </p:txBody>
      </p:sp>
      <p:sp>
        <p:nvSpPr>
          <p:cNvPr id="55" name="フローチャート: 磁気ディスク 54"/>
          <p:cNvSpPr/>
          <p:nvPr/>
        </p:nvSpPr>
        <p:spPr>
          <a:xfrm>
            <a:off x="6903720"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6797722"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57" name="正方形/長方形 56"/>
          <p:cNvSpPr/>
          <p:nvPr/>
        </p:nvSpPr>
        <p:spPr>
          <a:xfrm>
            <a:off x="8251864"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ぐるな</a:t>
            </a:r>
            <a:r>
              <a:rPr lang="ja-JP" altLang="en-US" sz="1200" dirty="0">
                <a:solidFill>
                  <a:schemeClr val="tx1"/>
                </a:solidFill>
                <a:latin typeface="+mn-ea"/>
              </a:rPr>
              <a:t>び</a:t>
            </a:r>
            <a:endParaRPr kumimoji="1" lang="ja-JP" altLang="en-US" sz="1200" dirty="0">
              <a:solidFill>
                <a:schemeClr val="tx1"/>
              </a:solidFill>
              <a:latin typeface="+mn-ea"/>
            </a:endParaRPr>
          </a:p>
        </p:txBody>
      </p:sp>
      <p:sp>
        <p:nvSpPr>
          <p:cNvPr id="58" name="フローチャート: 磁気ディスク 57"/>
          <p:cNvSpPr/>
          <p:nvPr/>
        </p:nvSpPr>
        <p:spPr>
          <a:xfrm>
            <a:off x="8251864"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8145866"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60" name="正方形/長方形 59"/>
          <p:cNvSpPr/>
          <p:nvPr/>
        </p:nvSpPr>
        <p:spPr>
          <a:xfrm>
            <a:off x="9600008" y="4673917"/>
            <a:ext cx="960120" cy="9296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その他</a:t>
            </a:r>
            <a:endParaRPr lang="en-US" altLang="ja-JP" sz="1200" dirty="0" smtClean="0">
              <a:solidFill>
                <a:schemeClr val="tx1"/>
              </a:solidFill>
              <a:latin typeface="+mn-ea"/>
            </a:endParaRPr>
          </a:p>
          <a:p>
            <a:pPr algn="ctr"/>
            <a:r>
              <a:rPr lang="ja-JP" altLang="en-US" sz="1000" dirty="0" smtClean="0">
                <a:solidFill>
                  <a:schemeClr val="tx1"/>
                </a:solidFill>
                <a:latin typeface="+mn-ea"/>
              </a:rPr>
              <a:t>（インターネットにある情報すべて）</a:t>
            </a:r>
            <a:endParaRPr lang="en-US" altLang="ja-JP" sz="1000" dirty="0" smtClean="0">
              <a:solidFill>
                <a:schemeClr val="tx1"/>
              </a:solidFill>
              <a:latin typeface="+mn-ea"/>
            </a:endParaRPr>
          </a:p>
        </p:txBody>
      </p:sp>
      <p:sp>
        <p:nvSpPr>
          <p:cNvPr id="61" name="フローチャート: 磁気ディスク 60"/>
          <p:cNvSpPr/>
          <p:nvPr/>
        </p:nvSpPr>
        <p:spPr>
          <a:xfrm>
            <a:off x="9600008" y="5775961"/>
            <a:ext cx="960120" cy="960120"/>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494010" y="6023226"/>
            <a:ext cx="1172116" cy="600164"/>
          </a:xfrm>
          <a:prstGeom prst="rect">
            <a:avLst/>
          </a:prstGeom>
          <a:noFill/>
        </p:spPr>
        <p:txBody>
          <a:bodyPr wrap="none" rtlCol="0">
            <a:spAutoFit/>
          </a:bodyPr>
          <a:lstStyle/>
          <a:p>
            <a:r>
              <a:rPr lang="ja-JP" altLang="en-US" sz="1100" dirty="0" smtClean="0">
                <a:latin typeface="+mn-ea"/>
              </a:rPr>
              <a:t>・営業時間</a:t>
            </a:r>
            <a:endParaRPr lang="en-US" altLang="ja-JP" sz="1100" dirty="0" smtClean="0">
              <a:latin typeface="+mn-ea"/>
            </a:endParaRPr>
          </a:p>
          <a:p>
            <a:r>
              <a:rPr kumimoji="1" lang="ja-JP" altLang="en-US" sz="1100" dirty="0" smtClean="0">
                <a:latin typeface="+mn-ea"/>
              </a:rPr>
              <a:t>・定休日</a:t>
            </a:r>
            <a:endParaRPr kumimoji="1" lang="en-US" altLang="ja-JP" sz="1100" dirty="0" smtClean="0">
              <a:latin typeface="+mn-ea"/>
            </a:endParaRPr>
          </a:p>
          <a:p>
            <a:r>
              <a:rPr lang="ja-JP" altLang="en-US" sz="1100" dirty="0" smtClean="0">
                <a:latin typeface="+mn-ea"/>
              </a:rPr>
              <a:t>などの基本情報</a:t>
            </a:r>
            <a:endParaRPr kumimoji="1" lang="ja-JP" altLang="en-US" sz="1100" dirty="0">
              <a:latin typeface="+mn-ea"/>
            </a:endParaRPr>
          </a:p>
        </p:txBody>
      </p:sp>
      <p:sp>
        <p:nvSpPr>
          <p:cNvPr id="63" name="上下矢印 62"/>
          <p:cNvSpPr/>
          <p:nvPr/>
        </p:nvSpPr>
        <p:spPr>
          <a:xfrm>
            <a:off x="7167822"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上下矢印 63"/>
          <p:cNvSpPr/>
          <p:nvPr/>
        </p:nvSpPr>
        <p:spPr>
          <a:xfrm>
            <a:off x="8554276"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上下矢印 64"/>
          <p:cNvSpPr/>
          <p:nvPr/>
        </p:nvSpPr>
        <p:spPr>
          <a:xfrm>
            <a:off x="9874395" y="549021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079790" y="214921"/>
            <a:ext cx="6032422" cy="461665"/>
          </a:xfrm>
          <a:prstGeom prst="rect">
            <a:avLst/>
          </a:prstGeom>
          <a:noFill/>
        </p:spPr>
        <p:txBody>
          <a:bodyPr wrap="none" rtlCol="0">
            <a:spAutoFit/>
          </a:bodyPr>
          <a:lstStyle/>
          <a:p>
            <a:pPr algn="ctr"/>
            <a:r>
              <a:rPr kumimoji="1" lang="ja-JP" altLang="en-US" sz="2400" b="1" dirty="0" smtClean="0"/>
              <a:t>各事業会社の店舗情報の一元管理が可能に</a:t>
            </a:r>
            <a:endParaRPr kumimoji="1" lang="ja-JP" altLang="en-US" sz="2400" b="1" dirty="0"/>
          </a:p>
        </p:txBody>
      </p:sp>
      <p:sp>
        <p:nvSpPr>
          <p:cNvPr id="67" name="正方形/長方形 66"/>
          <p:cNvSpPr/>
          <p:nvPr/>
        </p:nvSpPr>
        <p:spPr>
          <a:xfrm>
            <a:off x="937646" y="1625754"/>
            <a:ext cx="4724400" cy="276999"/>
          </a:xfrm>
          <a:prstGeom prst="rect">
            <a:avLst/>
          </a:prstGeom>
        </p:spPr>
        <p:txBody>
          <a:bodyPr wrap="square">
            <a:spAutoFit/>
          </a:bodyPr>
          <a:lstStyle/>
          <a:p>
            <a:pPr algn="ctr"/>
            <a:r>
              <a:rPr lang="ja-JP" altLang="en-US" sz="1200" b="1" dirty="0" smtClean="0"/>
              <a:t>オフィシャル</a:t>
            </a:r>
            <a:r>
              <a:rPr lang="ja-JP" altLang="en-US" sz="1200" b="1" dirty="0"/>
              <a:t>の店舗情報が複数のサイトに散らばっている状態</a:t>
            </a:r>
            <a:endParaRPr lang="en-US" altLang="ja-JP" sz="1200" b="1" dirty="0"/>
          </a:p>
        </p:txBody>
      </p:sp>
      <p:sp>
        <p:nvSpPr>
          <p:cNvPr id="68" name="正方形/長方形 67"/>
          <p:cNvSpPr/>
          <p:nvPr/>
        </p:nvSpPr>
        <p:spPr>
          <a:xfrm>
            <a:off x="7161454" y="1625754"/>
            <a:ext cx="3124286" cy="276999"/>
          </a:xfrm>
          <a:prstGeom prst="rect">
            <a:avLst/>
          </a:prstGeom>
        </p:spPr>
        <p:txBody>
          <a:bodyPr wrap="square">
            <a:spAutoFit/>
          </a:bodyPr>
          <a:lstStyle/>
          <a:p>
            <a:pPr algn="ctr"/>
            <a:r>
              <a:rPr lang="ja-JP" altLang="en-US" sz="1200" b="1" dirty="0" smtClean="0"/>
              <a:t>オフィシャル情報の一元管理</a:t>
            </a:r>
            <a:endParaRPr lang="en-US" altLang="ja-JP" sz="1200" b="1" dirty="0"/>
          </a:p>
        </p:txBody>
      </p:sp>
      <p:sp>
        <p:nvSpPr>
          <p:cNvPr id="69" name="正方形/長方形 68"/>
          <p:cNvSpPr/>
          <p:nvPr/>
        </p:nvSpPr>
        <p:spPr>
          <a:xfrm>
            <a:off x="9600007" y="1958340"/>
            <a:ext cx="960120" cy="929640"/>
          </a:xfrm>
          <a:prstGeom prst="rect">
            <a:avLst/>
          </a:prstGeom>
          <a:solidFill>
            <a:schemeClr val="accent1">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latin typeface="+mn-ea"/>
              </a:rPr>
              <a:t>Google</a:t>
            </a:r>
          </a:p>
          <a:p>
            <a:pPr algn="ctr"/>
            <a:r>
              <a:rPr kumimoji="1" lang="en-US" altLang="ja-JP" sz="1000" dirty="0" smtClean="0">
                <a:solidFill>
                  <a:schemeClr val="tx1"/>
                </a:solidFill>
                <a:latin typeface="+mn-ea"/>
              </a:rPr>
              <a:t>※</a:t>
            </a:r>
            <a:endParaRPr kumimoji="1" lang="ja-JP" altLang="en-US" sz="1200" dirty="0">
              <a:solidFill>
                <a:schemeClr val="tx1"/>
              </a:solidFill>
              <a:latin typeface="+mn-ea"/>
            </a:endParaRPr>
          </a:p>
        </p:txBody>
      </p:sp>
      <p:sp>
        <p:nvSpPr>
          <p:cNvPr id="53" name="上下矢印 52"/>
          <p:cNvSpPr/>
          <p:nvPr/>
        </p:nvSpPr>
        <p:spPr>
          <a:xfrm>
            <a:off x="9874395" y="2714921"/>
            <a:ext cx="411345" cy="571500"/>
          </a:xfrm>
          <a:prstGeom prst="upDownArrow">
            <a:avLst>
              <a:gd name="adj1" fmla="val 45369"/>
              <a:gd name="adj2" fmla="val 29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7823737" y="4157315"/>
            <a:ext cx="3124286" cy="253916"/>
          </a:xfrm>
          <a:prstGeom prst="rect">
            <a:avLst/>
          </a:prstGeom>
        </p:spPr>
        <p:txBody>
          <a:bodyPr wrap="square">
            <a:spAutoFit/>
          </a:bodyPr>
          <a:lstStyle/>
          <a:p>
            <a:pPr algn="ctr"/>
            <a:r>
              <a:rPr lang="en-US" altLang="ja-JP" sz="1050" dirty="0" smtClean="0"/>
              <a:t>※</a:t>
            </a:r>
            <a:r>
              <a:rPr lang="ja-JP" altLang="en-US" sz="1050" dirty="0" smtClean="0"/>
              <a:t>更新頻度の高い、お知らせ、休業・営業時間</a:t>
            </a:r>
            <a:endParaRPr lang="en-US" altLang="ja-JP" sz="1050" dirty="0"/>
          </a:p>
        </p:txBody>
      </p:sp>
    </p:spTree>
    <p:extLst>
      <p:ext uri="{BB962C8B-B14F-4D97-AF65-F5344CB8AC3E}">
        <p14:creationId xmlns:p14="http://schemas.microsoft.com/office/powerpoint/2010/main" val="14082194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3577</TotalTime>
  <Words>1455</Words>
  <Application>Microsoft Office PowerPoint</Application>
  <PresentationFormat>ワイド画面</PresentationFormat>
  <Paragraphs>305</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HGP明朝B</vt:lpstr>
      <vt:lpstr>HGSｺﾞｼｯｸE</vt:lpstr>
      <vt:lpstr>メイリオ</vt:lpstr>
      <vt:lpstr>游ゴシック</vt:lpstr>
      <vt:lpstr>游ゴシック Light</vt:lpstr>
      <vt:lpstr>Arial</vt:lpstr>
      <vt:lpstr>Arial Black</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NTTデータ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c0282</dc:creator>
  <cp:lastModifiedBy>cfat</cp:lastModifiedBy>
  <cp:revision>91</cp:revision>
  <dcterms:created xsi:type="dcterms:W3CDTF">2022-04-18T03:20:48Z</dcterms:created>
  <dcterms:modified xsi:type="dcterms:W3CDTF">2022-05-17T06:07:53Z</dcterms:modified>
</cp:coreProperties>
</file>